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35"/>
  </p:notesMasterIdLst>
  <p:handoutMasterIdLst>
    <p:handoutMasterId r:id="rId36"/>
  </p:handoutMasterIdLst>
  <p:sldIdLst>
    <p:sldId id="423" r:id="rId2"/>
    <p:sldId id="738" r:id="rId3"/>
    <p:sldId id="629" r:id="rId4"/>
    <p:sldId id="737" r:id="rId5"/>
    <p:sldId id="745" r:id="rId6"/>
    <p:sldId id="715" r:id="rId7"/>
    <p:sldId id="696" r:id="rId8"/>
    <p:sldId id="746" r:id="rId9"/>
    <p:sldId id="763" r:id="rId10"/>
    <p:sldId id="748" r:id="rId11"/>
    <p:sldId id="749" r:id="rId12"/>
    <p:sldId id="750" r:id="rId13"/>
    <p:sldId id="747" r:id="rId14"/>
    <p:sldId id="752" r:id="rId15"/>
    <p:sldId id="736" r:id="rId16"/>
    <p:sldId id="751" r:id="rId17"/>
    <p:sldId id="754" r:id="rId18"/>
    <p:sldId id="769" r:id="rId19"/>
    <p:sldId id="755" r:id="rId20"/>
    <p:sldId id="757" r:id="rId21"/>
    <p:sldId id="770" r:id="rId22"/>
    <p:sldId id="765" r:id="rId23"/>
    <p:sldId id="760" r:id="rId24"/>
    <p:sldId id="758" r:id="rId25"/>
    <p:sldId id="767" r:id="rId26"/>
    <p:sldId id="766" r:id="rId27"/>
    <p:sldId id="768" r:id="rId28"/>
    <p:sldId id="753" r:id="rId29"/>
    <p:sldId id="762" r:id="rId30"/>
    <p:sldId id="675" r:id="rId31"/>
    <p:sldId id="759" r:id="rId32"/>
    <p:sldId id="761" r:id="rId33"/>
    <p:sldId id="764" r:id="rId34"/>
  </p:sldIdLst>
  <p:sldSz cx="9144000" cy="6858000" type="letter"/>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rgbClr val="CC0000"/>
        </a:solidFill>
        <a:latin typeface="Arial" charset="0"/>
        <a:ea typeface="+mn-ea"/>
        <a:cs typeface="+mn-cs"/>
      </a:defRPr>
    </a:lvl1pPr>
    <a:lvl2pPr marL="457200" algn="l" rtl="0" eaLnBrk="0" fontAlgn="base" hangingPunct="0">
      <a:spcBef>
        <a:spcPct val="0"/>
      </a:spcBef>
      <a:spcAft>
        <a:spcPct val="0"/>
      </a:spcAft>
      <a:defRPr sz="2400" i="1" kern="1200">
        <a:solidFill>
          <a:srgbClr val="CC0000"/>
        </a:solidFill>
        <a:latin typeface="Arial" charset="0"/>
        <a:ea typeface="+mn-ea"/>
        <a:cs typeface="+mn-cs"/>
      </a:defRPr>
    </a:lvl2pPr>
    <a:lvl3pPr marL="914400" algn="l" rtl="0" eaLnBrk="0" fontAlgn="base" hangingPunct="0">
      <a:spcBef>
        <a:spcPct val="0"/>
      </a:spcBef>
      <a:spcAft>
        <a:spcPct val="0"/>
      </a:spcAft>
      <a:defRPr sz="2400" i="1" kern="1200">
        <a:solidFill>
          <a:srgbClr val="CC0000"/>
        </a:solidFill>
        <a:latin typeface="Arial" charset="0"/>
        <a:ea typeface="+mn-ea"/>
        <a:cs typeface="+mn-cs"/>
      </a:defRPr>
    </a:lvl3pPr>
    <a:lvl4pPr marL="1371600" algn="l" rtl="0" eaLnBrk="0" fontAlgn="base" hangingPunct="0">
      <a:spcBef>
        <a:spcPct val="0"/>
      </a:spcBef>
      <a:spcAft>
        <a:spcPct val="0"/>
      </a:spcAft>
      <a:defRPr sz="2400" i="1" kern="1200">
        <a:solidFill>
          <a:srgbClr val="CC0000"/>
        </a:solidFill>
        <a:latin typeface="Arial" charset="0"/>
        <a:ea typeface="+mn-ea"/>
        <a:cs typeface="+mn-cs"/>
      </a:defRPr>
    </a:lvl4pPr>
    <a:lvl5pPr marL="1828800" algn="l" rtl="0" eaLnBrk="0" fontAlgn="base" hangingPunct="0">
      <a:spcBef>
        <a:spcPct val="0"/>
      </a:spcBef>
      <a:spcAft>
        <a:spcPct val="0"/>
      </a:spcAft>
      <a:defRPr sz="2400" i="1" kern="1200">
        <a:solidFill>
          <a:srgbClr val="CC0000"/>
        </a:solidFill>
        <a:latin typeface="Arial" charset="0"/>
        <a:ea typeface="+mn-ea"/>
        <a:cs typeface="+mn-cs"/>
      </a:defRPr>
    </a:lvl5pPr>
    <a:lvl6pPr marL="2286000" algn="l" defTabSz="914400" rtl="0" eaLnBrk="1" latinLnBrk="0" hangingPunct="1">
      <a:defRPr sz="2400" i="1" kern="1200">
        <a:solidFill>
          <a:srgbClr val="CC0000"/>
        </a:solidFill>
        <a:latin typeface="Arial" charset="0"/>
        <a:ea typeface="+mn-ea"/>
        <a:cs typeface="+mn-cs"/>
      </a:defRPr>
    </a:lvl6pPr>
    <a:lvl7pPr marL="2743200" algn="l" defTabSz="914400" rtl="0" eaLnBrk="1" latinLnBrk="0" hangingPunct="1">
      <a:defRPr sz="2400" i="1" kern="1200">
        <a:solidFill>
          <a:srgbClr val="CC0000"/>
        </a:solidFill>
        <a:latin typeface="Arial" charset="0"/>
        <a:ea typeface="+mn-ea"/>
        <a:cs typeface="+mn-cs"/>
      </a:defRPr>
    </a:lvl7pPr>
    <a:lvl8pPr marL="3200400" algn="l" defTabSz="914400" rtl="0" eaLnBrk="1" latinLnBrk="0" hangingPunct="1">
      <a:defRPr sz="2400" i="1" kern="1200">
        <a:solidFill>
          <a:srgbClr val="CC0000"/>
        </a:solidFill>
        <a:latin typeface="Arial" charset="0"/>
        <a:ea typeface="+mn-ea"/>
        <a:cs typeface="+mn-cs"/>
      </a:defRPr>
    </a:lvl8pPr>
    <a:lvl9pPr marL="3657600" algn="l" defTabSz="914400" rtl="0" eaLnBrk="1" latinLnBrk="0" hangingPunct="1">
      <a:defRPr sz="2400" i="1" kern="1200">
        <a:solidFill>
          <a:srgbClr val="CC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A50021"/>
    <a:srgbClr val="99CCFF"/>
    <a:srgbClr val="CC0000"/>
    <a:srgbClr val="33CC33"/>
    <a:srgbClr val="0000CC"/>
    <a:srgbClr val="008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0" autoAdjust="0"/>
    <p:restoredTop sz="99822" autoAdjust="0"/>
  </p:normalViewPr>
  <p:slideViewPr>
    <p:cSldViewPr snapToGrid="0">
      <p:cViewPr>
        <p:scale>
          <a:sx n="78" d="100"/>
          <a:sy n="78" d="100"/>
        </p:scale>
        <p:origin x="76" y="92"/>
      </p:cViewPr>
      <p:guideLst>
        <p:guide orient="horz" pos="2160"/>
        <p:guide pos="2880"/>
      </p:guideLst>
    </p:cSldViewPr>
  </p:slideViewPr>
  <p:outlineViewPr>
    <p:cViewPr>
      <p:scale>
        <a:sx n="33" d="100"/>
        <a:sy n="33" d="100"/>
      </p:scale>
      <p:origin x="0" y="5484"/>
    </p:cViewPr>
  </p:outlineViewPr>
  <p:notesTextViewPr>
    <p:cViewPr>
      <p:scale>
        <a:sx n="100" d="100"/>
        <a:sy n="100" d="100"/>
      </p:scale>
      <p:origin x="0" y="0"/>
    </p:cViewPr>
  </p:notesTextViewPr>
  <p:sorterViewPr>
    <p:cViewPr varScale="1">
      <p:scale>
        <a:sx n="1" d="1"/>
        <a:sy n="1" d="1"/>
      </p:scale>
      <p:origin x="0" y="-6880"/>
    </p:cViewPr>
  </p:sorterViewPr>
  <p:notesViewPr>
    <p:cSldViewPr snapToGrid="0">
      <p:cViewPr varScale="1">
        <p:scale>
          <a:sx n="105" d="100"/>
          <a:sy n="105" d="100"/>
        </p:scale>
        <p:origin x="2262" y="3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3"/>
          <p:cNvSpPr>
            <a:spLocks noChangeArrowheads="1"/>
          </p:cNvSpPr>
          <p:nvPr/>
        </p:nvSpPr>
        <p:spPr bwMode="auto">
          <a:xfrm>
            <a:off x="6399213" y="8901113"/>
            <a:ext cx="387350" cy="304800"/>
          </a:xfrm>
          <a:prstGeom prst="rect">
            <a:avLst/>
          </a:prstGeom>
          <a:noFill/>
          <a:ln w="12700">
            <a:noFill/>
            <a:miter lim="800000"/>
            <a:headEnd/>
            <a:tailEnd/>
          </a:ln>
        </p:spPr>
        <p:txBody>
          <a:bodyPr wrap="none" lIns="91550" tIns="44972" rIns="91550" bIns="44972" anchor="ctr">
            <a:spAutoFit/>
          </a:bodyPr>
          <a:lstStyle/>
          <a:p>
            <a:pPr algn="r" defTabSz="923925">
              <a:defRPr/>
            </a:pPr>
            <a:fld id="{D4B56EED-BAEF-49D3-B741-983E68D7E7A5}" type="slidenum">
              <a:rPr lang="en-US" sz="1400">
                <a:solidFill>
                  <a:schemeClr val="tx1"/>
                </a:solidFill>
              </a:rPr>
              <a:pPr algn="r" defTabSz="923925">
                <a:defRPr/>
              </a:pPr>
              <a:t>‹#›</a:t>
            </a:fld>
            <a:endParaRPr lang="en-US" sz="1400">
              <a:solidFill>
                <a:schemeClr val="tx1"/>
              </a:solidFill>
            </a:endParaRPr>
          </a:p>
        </p:txBody>
      </p:sp>
      <p:sp>
        <p:nvSpPr>
          <p:cNvPr id="3076" name="Rectangle 4"/>
          <p:cNvSpPr>
            <a:spLocks noGrp="1" noChangeArrowheads="1"/>
          </p:cNvSpPr>
          <p:nvPr>
            <p:ph type="hdr" sz="quarter"/>
          </p:nvPr>
        </p:nvSpPr>
        <p:spPr bwMode="auto">
          <a:xfrm>
            <a:off x="452438" y="0"/>
            <a:ext cx="5776912" cy="606425"/>
          </a:xfrm>
          <a:prstGeom prst="rect">
            <a:avLst/>
          </a:prstGeom>
          <a:noFill/>
          <a:ln w="12700">
            <a:noFill/>
            <a:miter lim="800000"/>
            <a:headEnd/>
            <a:tailEnd/>
          </a:ln>
          <a:effectLst/>
        </p:spPr>
        <p:txBody>
          <a:bodyPr vert="horz" wrap="square" lIns="92515" tIns="46256" rIns="92515" bIns="46256" numCol="1" anchor="t" anchorCtr="0" compatLnSpc="1">
            <a:prstTxWarp prst="textNoShape">
              <a:avLst/>
            </a:prstTxWarp>
          </a:bodyPr>
          <a:lstStyle>
            <a:lvl1pPr defTabSz="923925">
              <a:defRPr sz="1200">
                <a:solidFill>
                  <a:schemeClr val="tx1"/>
                </a:solidFill>
                <a:latin typeface="Arial" charset="0"/>
              </a:defRPr>
            </a:lvl1pPr>
          </a:lstStyle>
          <a:p>
            <a:pPr>
              <a:defRPr/>
            </a:pPr>
            <a:r>
              <a:rPr lang="en-US" dirty="0"/>
              <a:t>Jay R. Lund, UC </a:t>
            </a:r>
            <a:r>
              <a:rPr lang="en-US" dirty="0" smtClean="0"/>
              <a:t>Davis</a:t>
            </a:r>
            <a:endParaRPr lang="en-US" dirty="0"/>
          </a:p>
        </p:txBody>
      </p:sp>
    </p:spTree>
    <p:extLst>
      <p:ext uri="{BB962C8B-B14F-4D97-AF65-F5344CB8AC3E}">
        <p14:creationId xmlns:p14="http://schemas.microsoft.com/office/powerpoint/2010/main" val="389730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5988" y="4410075"/>
            <a:ext cx="5026025" cy="4702175"/>
          </a:xfrm>
          <a:prstGeom prst="rect">
            <a:avLst/>
          </a:prstGeom>
          <a:noFill/>
          <a:ln w="12700">
            <a:noFill/>
            <a:miter lim="800000"/>
            <a:headEnd/>
            <a:tailEnd/>
          </a:ln>
          <a:effectLst/>
        </p:spPr>
        <p:txBody>
          <a:bodyPr vert="horz" wrap="square" lIns="91550" tIns="44972" rIns="91550" bIns="4497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59" name="Rectangle 3"/>
          <p:cNvSpPr>
            <a:spLocks noGrp="1" noRot="1" noChangeAspect="1" noChangeArrowheads="1" noTextEdit="1"/>
          </p:cNvSpPr>
          <p:nvPr>
            <p:ph type="sldImg" idx="2"/>
          </p:nvPr>
        </p:nvSpPr>
        <p:spPr bwMode="auto">
          <a:xfrm>
            <a:off x="1108075" y="700088"/>
            <a:ext cx="4643438" cy="3482975"/>
          </a:xfrm>
          <a:prstGeom prst="rect">
            <a:avLst/>
          </a:prstGeom>
          <a:noFill/>
          <a:ln w="12700">
            <a:solidFill>
              <a:schemeClr val="tx1"/>
            </a:solidFill>
            <a:miter lim="800000"/>
            <a:headEnd/>
            <a:tailEnd/>
          </a:ln>
        </p:spPr>
      </p:sp>
      <p:sp>
        <p:nvSpPr>
          <p:cNvPr id="70660" name="Rectangle 4"/>
          <p:cNvSpPr>
            <a:spLocks noChangeArrowheads="1"/>
          </p:cNvSpPr>
          <p:nvPr/>
        </p:nvSpPr>
        <p:spPr bwMode="auto">
          <a:xfrm>
            <a:off x="71438" y="76200"/>
            <a:ext cx="2592387" cy="344488"/>
          </a:xfrm>
          <a:prstGeom prst="rect">
            <a:avLst/>
          </a:prstGeom>
          <a:noFill/>
          <a:ln w="12700">
            <a:noFill/>
            <a:miter lim="800000"/>
            <a:headEnd/>
            <a:tailEnd/>
          </a:ln>
        </p:spPr>
        <p:txBody>
          <a:bodyPr wrap="none" lIns="91550" tIns="44972" rIns="91550" bIns="44972" anchor="ctr">
            <a:spAutoFit/>
          </a:bodyPr>
          <a:lstStyle/>
          <a:p>
            <a:pPr defTabSz="923925">
              <a:defRPr/>
            </a:pPr>
            <a:r>
              <a:rPr lang="en-US" sz="1400">
                <a:solidFill>
                  <a:schemeClr val="tx1"/>
                </a:solidFill>
              </a:rPr>
              <a:t>Hydrologic Engineering Center</a:t>
            </a:r>
          </a:p>
        </p:txBody>
      </p:sp>
      <p:sp>
        <p:nvSpPr>
          <p:cNvPr id="70661" name="Rectangle 5"/>
          <p:cNvSpPr>
            <a:spLocks noChangeArrowheads="1"/>
          </p:cNvSpPr>
          <p:nvPr/>
        </p:nvSpPr>
        <p:spPr bwMode="auto">
          <a:xfrm>
            <a:off x="6389688" y="8899525"/>
            <a:ext cx="396875" cy="306388"/>
          </a:xfrm>
          <a:prstGeom prst="rect">
            <a:avLst/>
          </a:prstGeom>
          <a:noFill/>
          <a:ln w="12700">
            <a:noFill/>
            <a:miter lim="800000"/>
            <a:headEnd/>
            <a:tailEnd/>
          </a:ln>
        </p:spPr>
        <p:txBody>
          <a:bodyPr wrap="none" lIns="91550" tIns="44972" rIns="91550" bIns="44972" anchor="ctr">
            <a:spAutoFit/>
          </a:bodyPr>
          <a:lstStyle/>
          <a:p>
            <a:pPr algn="r" defTabSz="923925">
              <a:defRPr/>
            </a:pPr>
            <a:fld id="{8AA4CB85-4C7A-42A5-90FB-87C443660942}" type="slidenum">
              <a:rPr lang="en-US" sz="1400">
                <a:solidFill>
                  <a:schemeClr val="tx1"/>
                </a:solidFill>
              </a:rPr>
              <a:pPr algn="r" defTabSz="923925">
                <a:defRPr/>
              </a:pPr>
              <a:t>‹#›</a:t>
            </a:fld>
            <a:endParaRPr lang="en-US" sz="1400">
              <a:solidFill>
                <a:schemeClr val="tx1"/>
              </a:solidFill>
            </a:endParaRPr>
          </a:p>
        </p:txBody>
      </p:sp>
    </p:spTree>
    <p:extLst>
      <p:ext uri="{BB962C8B-B14F-4D97-AF65-F5344CB8AC3E}">
        <p14:creationId xmlns:p14="http://schemas.microsoft.com/office/powerpoint/2010/main" val="18580687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10360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07165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55072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3842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6498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7922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8987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7734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6564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13597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7322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6466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6940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8502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82801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67891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13445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870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6502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06488" y="585788"/>
            <a:ext cx="4659312" cy="3494087"/>
          </a:xfrm>
          <a:ln/>
        </p:spPr>
      </p:sp>
      <p:sp>
        <p:nvSpPr>
          <p:cNvPr id="103427" name="Rectangle 3"/>
          <p:cNvSpPr>
            <a:spLocks noGrp="1" noChangeArrowheads="1"/>
          </p:cNvSpPr>
          <p:nvPr>
            <p:ph type="body" idx="1"/>
          </p:nvPr>
        </p:nvSpPr>
        <p:spPr>
          <a:xfrm>
            <a:off x="685800" y="4416425"/>
            <a:ext cx="5486400" cy="4183063"/>
          </a:xfrm>
          <a:noFill/>
          <a:ln w="9525"/>
        </p:spPr>
        <p:txBody>
          <a:bodyPr lIns="88871" tIns="44435" rIns="88871" bIns="44435"/>
          <a:lstStyle/>
          <a:p>
            <a:endParaRPr lang="en-US" smtClean="0"/>
          </a:p>
        </p:txBody>
      </p:sp>
    </p:spTree>
    <p:extLst>
      <p:ext uri="{BB962C8B-B14F-4D97-AF65-F5344CB8AC3E}">
        <p14:creationId xmlns:p14="http://schemas.microsoft.com/office/powerpoint/2010/main" val="3595579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3708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71926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98379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04900" y="696913"/>
            <a:ext cx="4648200" cy="3486150"/>
          </a:xfrm>
          <a:ln/>
        </p:spPr>
      </p:sp>
      <p:sp>
        <p:nvSpPr>
          <p:cNvPr id="73731"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extLst>
      <p:ext uri="{BB962C8B-B14F-4D97-AF65-F5344CB8AC3E}">
        <p14:creationId xmlns:p14="http://schemas.microsoft.com/office/powerpoint/2010/main" val="363203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06492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0453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1236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3726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97F48-D46C-4158-91CC-D5A0D2E3BB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23884-3FD0-42ED-9AB7-EF6E25A166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EE13EF-1EA7-4420-B062-53F74DDCD7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4B6098-FA21-44E2-A3BC-AAFF901F369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CD5B43-41F5-4F6E-8770-D6B1D6143C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DB7E4-7571-45BA-89AF-2926569A1A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25C3F-5008-47CF-A1B0-1AA0489EF1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C2100A-44E0-4AF6-BEA9-6DE80FF924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63A4A6-AE59-4762-80E6-C26F1CD963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B6216A-830F-4BA0-89B6-F0E5D9DCFA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638A7A-49B6-439E-80E8-6C2F674946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18FDD5-CF03-4DC4-A67F-7FD6927974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EF536-AB3C-41A8-86EC-4D13EF49CD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6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pPr>
              <a:defRPr/>
            </a:pPr>
            <a:endParaRPr lang="en-US"/>
          </a:p>
        </p:txBody>
      </p:sp>
      <p:sp>
        <p:nvSpPr>
          <p:cNvPr id="306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pPr>
              <a:defRPr/>
            </a:pPr>
            <a:endParaRPr lang="en-US"/>
          </a:p>
        </p:txBody>
      </p:sp>
      <p:sp>
        <p:nvSpPr>
          <p:cNvPr id="306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pPr>
              <a:defRPr/>
            </a:pPr>
            <a:fld id="{482D7E55-05FE-41B0-8C0A-96189A2DDD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0325" y="461963"/>
            <a:ext cx="8167255" cy="1978025"/>
          </a:xfrm>
        </p:spPr>
        <p:txBody>
          <a:bodyPr/>
          <a:lstStyle/>
          <a:p>
            <a:pPr>
              <a:lnSpc>
                <a:spcPct val="110000"/>
              </a:lnSpc>
            </a:pPr>
            <a:r>
              <a:rPr lang="en-US" dirty="0" smtClean="0">
                <a:solidFill>
                  <a:srgbClr val="A50021"/>
                </a:solidFill>
                <a:latin typeface="Comic Sans MS" pitchFamily="66" charset="0"/>
              </a:rPr>
              <a:t>Water Supply Reliability Estimation: an overview</a:t>
            </a:r>
          </a:p>
        </p:txBody>
      </p:sp>
      <p:sp>
        <p:nvSpPr>
          <p:cNvPr id="16388" name="Rectangle 4"/>
          <p:cNvSpPr>
            <a:spLocks noChangeArrowheads="1"/>
          </p:cNvSpPr>
          <p:nvPr/>
        </p:nvSpPr>
        <p:spPr bwMode="auto">
          <a:xfrm>
            <a:off x="565150" y="2812021"/>
            <a:ext cx="8120063" cy="2100263"/>
          </a:xfrm>
          <a:prstGeom prst="rect">
            <a:avLst/>
          </a:prstGeom>
          <a:noFill/>
          <a:ln w="12700">
            <a:noFill/>
            <a:miter lim="800000"/>
            <a:headEnd/>
            <a:tailEnd/>
          </a:ln>
        </p:spPr>
        <p:txBody>
          <a:bodyPr lIns="90488" tIns="44450" rIns="90488" bIns="44450"/>
          <a:lstStyle/>
          <a:p>
            <a:pPr marL="342900" indent="-342900" algn="ctr">
              <a:lnSpc>
                <a:spcPct val="110000"/>
              </a:lnSpc>
              <a:spcBef>
                <a:spcPct val="20000"/>
              </a:spcBef>
            </a:pPr>
            <a:r>
              <a:rPr lang="en-US" sz="2800" b="1" i="0" dirty="0">
                <a:solidFill>
                  <a:srgbClr val="0000CC"/>
                </a:solidFill>
              </a:rPr>
              <a:t>Jay R. Lund</a:t>
            </a:r>
            <a:endParaRPr lang="en-US" b="1" i="0" dirty="0">
              <a:solidFill>
                <a:srgbClr val="0000CC"/>
              </a:solidFill>
            </a:endParaRPr>
          </a:p>
          <a:p>
            <a:pPr marL="342900" indent="-342900" algn="ctr">
              <a:lnSpc>
                <a:spcPct val="110000"/>
              </a:lnSpc>
              <a:spcBef>
                <a:spcPct val="20000"/>
              </a:spcBef>
            </a:pPr>
            <a:r>
              <a:rPr lang="en-US" b="1" i="0" dirty="0">
                <a:solidFill>
                  <a:srgbClr val="0000CC"/>
                </a:solidFill>
              </a:rPr>
              <a:t>Director, Center for Watershed Sciences </a:t>
            </a:r>
          </a:p>
          <a:p>
            <a:pPr marL="342900" indent="-342900" algn="ctr"/>
            <a:r>
              <a:rPr lang="en-US" b="1" i="0" dirty="0" smtClean="0">
                <a:solidFill>
                  <a:srgbClr val="0000CC"/>
                </a:solidFill>
              </a:rPr>
              <a:t>Professor </a:t>
            </a:r>
            <a:r>
              <a:rPr lang="en-US" b="1" i="0" dirty="0">
                <a:solidFill>
                  <a:srgbClr val="0000CC"/>
                </a:solidFill>
              </a:rPr>
              <a:t>of  </a:t>
            </a:r>
            <a:r>
              <a:rPr lang="en-US" b="1" i="0" dirty="0" smtClean="0">
                <a:solidFill>
                  <a:srgbClr val="0000CC"/>
                </a:solidFill>
              </a:rPr>
              <a:t>Civil and Environmental </a:t>
            </a:r>
            <a:r>
              <a:rPr lang="en-US" b="1" i="0" dirty="0">
                <a:solidFill>
                  <a:srgbClr val="0000CC"/>
                </a:solidFill>
              </a:rPr>
              <a:t>Engineering</a:t>
            </a:r>
          </a:p>
          <a:p>
            <a:pPr marL="342900" indent="-342900" algn="ctr"/>
            <a:r>
              <a:rPr lang="en-US" b="1" i="0" dirty="0">
                <a:solidFill>
                  <a:srgbClr val="0000CC"/>
                </a:solidFill>
              </a:rPr>
              <a:t>University of California, Davis</a:t>
            </a:r>
            <a:endParaRPr lang="en-US" b="1" i="0" dirty="0">
              <a:solidFill>
                <a:schemeClr val="tx1"/>
              </a:solidFill>
            </a:endParaRPr>
          </a:p>
          <a:p>
            <a:pPr marL="342900" indent="-342900" algn="ctr">
              <a:lnSpc>
                <a:spcPct val="20000"/>
              </a:lnSpc>
              <a:spcBef>
                <a:spcPct val="20000"/>
              </a:spcBef>
            </a:pPr>
            <a:r>
              <a:rPr lang="en-US" b="1" i="0" dirty="0">
                <a:solidFill>
                  <a:schemeClr val="tx1"/>
                </a:solidFill>
                <a:latin typeface="Times New Roman" pitchFamily="18" charset="0"/>
              </a:rPr>
              <a:t> </a:t>
            </a:r>
          </a:p>
        </p:txBody>
      </p:sp>
      <p:sp>
        <p:nvSpPr>
          <p:cNvPr id="16389" name="Text Box 6"/>
          <p:cNvSpPr txBox="1">
            <a:spLocks noChangeArrowheads="1"/>
          </p:cNvSpPr>
          <p:nvPr/>
        </p:nvSpPr>
        <p:spPr bwMode="auto">
          <a:xfrm>
            <a:off x="1590675" y="5181600"/>
            <a:ext cx="6296025" cy="830997"/>
          </a:xfrm>
          <a:prstGeom prst="rect">
            <a:avLst/>
          </a:prstGeom>
          <a:noFill/>
          <a:ln w="12700">
            <a:noFill/>
            <a:miter lim="800000"/>
            <a:headEnd type="none" w="sm" len="sm"/>
            <a:tailEnd type="none" w="sm" len="sm"/>
          </a:ln>
        </p:spPr>
        <p:txBody>
          <a:bodyPr>
            <a:spAutoFit/>
          </a:bodyPr>
          <a:lstStyle/>
          <a:p>
            <a:pPr algn="ctr"/>
            <a:r>
              <a:rPr lang="en-US" i="0" dirty="0" smtClean="0">
                <a:solidFill>
                  <a:srgbClr val="0000CC"/>
                </a:solidFill>
              </a:rPr>
              <a:t>watershed.ucdavis.edu/shed/</a:t>
            </a:r>
            <a:r>
              <a:rPr lang="en-US" i="0" dirty="0" err="1" smtClean="0">
                <a:solidFill>
                  <a:srgbClr val="0000CC"/>
                </a:solidFill>
              </a:rPr>
              <a:t>lund</a:t>
            </a:r>
            <a:r>
              <a:rPr lang="en-US" i="0" dirty="0" smtClean="0">
                <a:solidFill>
                  <a:srgbClr val="0000CC"/>
                </a:solidFill>
              </a:rPr>
              <a:t>/</a:t>
            </a:r>
          </a:p>
          <a:p>
            <a:pPr algn="ctr"/>
            <a:r>
              <a:rPr lang="en-US" i="0" dirty="0" smtClean="0">
                <a:solidFill>
                  <a:srgbClr val="0000CC"/>
                </a:solidFill>
              </a:rPr>
              <a:t>CaliforniaWaterBlog.com</a:t>
            </a:r>
            <a:endParaRPr lang="en-US" i="0" dirty="0">
              <a:solidFill>
                <a:srgbClr val="0000CC"/>
              </a:solidFill>
            </a:endParaRPr>
          </a:p>
        </p:txBody>
      </p:sp>
      <p:pic>
        <p:nvPicPr>
          <p:cNvPr id="16390" name="Picture 7"/>
          <p:cNvPicPr>
            <a:picLocks noChangeAspect="1" noChangeArrowheads="1"/>
          </p:cNvPicPr>
          <p:nvPr/>
        </p:nvPicPr>
        <p:blipFill>
          <a:blip r:embed="rId3" cstate="print"/>
          <a:srcRect/>
          <a:stretch>
            <a:fillRect/>
          </a:stretch>
        </p:blipFill>
        <p:spPr bwMode="auto">
          <a:xfrm>
            <a:off x="0" y="4492625"/>
            <a:ext cx="1590675" cy="2365375"/>
          </a:xfrm>
          <a:prstGeom prst="rect">
            <a:avLst/>
          </a:prstGeom>
          <a:noFill/>
          <a:ln w="12700">
            <a:noFill/>
            <a:miter lim="800000"/>
            <a:headEnd type="none" w="sm" len="sm"/>
            <a:tailEnd type="none" w="sm" len="sm"/>
          </a:ln>
        </p:spPr>
      </p:pic>
      <p:pic>
        <p:nvPicPr>
          <p:cNvPr id="16391" name="Picture 7"/>
          <p:cNvPicPr>
            <a:picLocks noChangeAspect="1" noChangeArrowheads="1"/>
          </p:cNvPicPr>
          <p:nvPr/>
        </p:nvPicPr>
        <p:blipFill>
          <a:blip r:embed="rId4" cstate="print"/>
          <a:srcRect/>
          <a:stretch>
            <a:fillRect/>
          </a:stretch>
        </p:blipFill>
        <p:spPr bwMode="auto">
          <a:xfrm>
            <a:off x="7886700" y="4419600"/>
            <a:ext cx="12573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6552159" y="6030888"/>
            <a:ext cx="1905372" cy="421928"/>
          </a:xfrm>
          <a:prstGeom prst="rect">
            <a:avLst/>
          </a:prstGeom>
          <a:noFill/>
          <a:ln w="12700" cap="flat" cmpd="sng">
            <a:noFill/>
            <a:prstDash val="solid"/>
            <a:miter lim="0"/>
            <a:headEnd/>
            <a:tailEnd/>
          </a:ln>
          <a:effectLst/>
        </p:spPr>
        <p:txBody>
          <a:bodyPr lIns="82058" tIns="46890" rIns="82058" bIns="46890"/>
          <a:lstStyle/>
          <a:p>
            <a:pPr algn="r" defTabSz="843825"/>
            <a:r>
              <a:rPr lang="en-US" sz="1300">
                <a:latin typeface="Times New Roman" pitchFamily="18" charset="0"/>
                <a:cs typeface="Times New Roman" pitchFamily="18" charset="0"/>
                <a:sym typeface="Times New Roman" pitchFamily="18" charset="0"/>
              </a:rPr>
              <a:t>3</a:t>
            </a:r>
            <a:endParaRPr lang="en-US"/>
          </a:p>
        </p:txBody>
      </p:sp>
      <p:sp>
        <p:nvSpPr>
          <p:cNvPr id="6147" name="Rectangle 3"/>
          <p:cNvSpPr>
            <a:spLocks/>
          </p:cNvSpPr>
          <p:nvPr/>
        </p:nvSpPr>
        <p:spPr bwMode="auto">
          <a:xfrm>
            <a:off x="0" y="0"/>
            <a:ext cx="9144000" cy="750094"/>
          </a:xfrm>
          <a:prstGeom prst="rect">
            <a:avLst/>
          </a:prstGeom>
          <a:noFill/>
          <a:ln w="12700" cap="flat" cmpd="sng">
            <a:noFill/>
            <a:prstDash val="solid"/>
            <a:miter lim="0"/>
            <a:headEnd/>
            <a:tailEnd/>
          </a:ln>
          <a:effectLst/>
        </p:spPr>
        <p:txBody>
          <a:bodyPr lIns="82058" tIns="46890" rIns="82058" bIns="46890" anchor="ctr"/>
          <a:lstStyle/>
          <a:p>
            <a:pPr algn="ctr" defTabSz="843825"/>
            <a:r>
              <a:rPr lang="en-US" sz="3800" i="0" dirty="0" smtClean="0">
                <a:solidFill>
                  <a:srgbClr val="C00000"/>
                </a:solidFill>
                <a:latin typeface="Comic Sans MS" pitchFamily="66" charset="0"/>
                <a:ea typeface="Helvetica" charset="0"/>
                <a:cs typeface="Helvetica" charset="0"/>
                <a:sym typeface="Helvetica" charset="0"/>
              </a:rPr>
              <a:t>Water </a:t>
            </a:r>
            <a:r>
              <a:rPr lang="en-US" sz="3800" i="0" dirty="0">
                <a:solidFill>
                  <a:srgbClr val="C00000"/>
                </a:solidFill>
                <a:latin typeface="Comic Sans MS" pitchFamily="66" charset="0"/>
                <a:ea typeface="Helvetica" charset="0"/>
                <a:cs typeface="Helvetica" charset="0"/>
                <a:sym typeface="Helvetica" charset="0"/>
              </a:rPr>
              <a:t>supply </a:t>
            </a:r>
            <a:r>
              <a:rPr lang="en-US" sz="3800" i="0" dirty="0" smtClean="0">
                <a:solidFill>
                  <a:srgbClr val="C00000"/>
                </a:solidFill>
                <a:latin typeface="Comic Sans MS" pitchFamily="66" charset="0"/>
                <a:ea typeface="Helvetica" charset="0"/>
                <a:cs typeface="Helvetica" charset="0"/>
                <a:sym typeface="Helvetica" charset="0"/>
              </a:rPr>
              <a:t>system portfolio actions</a:t>
            </a:r>
            <a:endParaRPr lang="en-US" sz="3800" i="0" dirty="0">
              <a:solidFill>
                <a:srgbClr val="C00000"/>
              </a:solidFill>
              <a:latin typeface="Comic Sans MS" pitchFamily="66" charset="0"/>
              <a:ea typeface="Helvetica" charset="0"/>
              <a:cs typeface="Helvetica" charset="0"/>
              <a:sym typeface="Helvetica" charset="0"/>
            </a:endParaRPr>
          </a:p>
        </p:txBody>
      </p:sp>
      <p:graphicFrame>
        <p:nvGraphicFramePr>
          <p:cNvPr id="2" name="Table 1"/>
          <p:cNvGraphicFramePr>
            <a:graphicFrameLocks noGrp="1"/>
          </p:cNvGraphicFramePr>
          <p:nvPr>
            <p:extLst/>
          </p:nvPr>
        </p:nvGraphicFramePr>
        <p:xfrm>
          <a:off x="86625" y="714460"/>
          <a:ext cx="9018984" cy="6022983"/>
        </p:xfrm>
        <a:graphic>
          <a:graphicData uri="http://schemas.openxmlformats.org/drawingml/2006/table">
            <a:tbl>
              <a:tblPr firstRow="1" firstCol="1" bandRow="1">
                <a:tableStyleId>{5C22544A-7EE6-4342-B048-85BDC9FD1C3A}</a:tableStyleId>
              </a:tblPr>
              <a:tblGrid>
                <a:gridCol w="4564486">
                  <a:extLst>
                    <a:ext uri="{9D8B030D-6E8A-4147-A177-3AD203B41FA5}">
                      <a16:colId xmlns:a16="http://schemas.microsoft.com/office/drawing/2014/main" val="20000"/>
                    </a:ext>
                  </a:extLst>
                </a:gridCol>
                <a:gridCol w="4454498">
                  <a:extLst>
                    <a:ext uri="{9D8B030D-6E8A-4147-A177-3AD203B41FA5}">
                      <a16:colId xmlns:a16="http://schemas.microsoft.com/office/drawing/2014/main" val="20001"/>
                    </a:ext>
                  </a:extLst>
                </a:gridCol>
              </a:tblGrid>
              <a:tr h="449348">
                <a:tc gridSpan="2">
                  <a:txBody>
                    <a:bodyPr/>
                    <a:lstStyle/>
                    <a:p>
                      <a:pPr marL="0" marR="0" algn="ctr">
                        <a:lnSpc>
                          <a:spcPts val="17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Water supply</a:t>
                      </a:r>
                      <a:endParaRPr lang="en-US" sz="2400" dirty="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extLst>
                  <a:ext uri="{0D108BD9-81ED-4DB2-BD59-A6C34878D82A}">
                    <a16:rowId xmlns:a16="http://schemas.microsoft.com/office/drawing/2014/main" val="10000"/>
                  </a:ext>
                </a:extLst>
              </a:tr>
              <a:tr h="417281">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2000" dirty="0" smtClean="0">
                          <a:solidFill>
                            <a:schemeClr val="tx1"/>
                          </a:solidFill>
                          <a:effectLst/>
                          <a:latin typeface="Arial" panose="020B0604020202020204" pitchFamily="34" charset="0"/>
                          <a:cs typeface="Arial" panose="020B0604020202020204" pitchFamily="34" charset="0"/>
                        </a:rPr>
                        <a:t>Water Source availability</a:t>
                      </a:r>
                      <a:endParaRPr lang="en-US" sz="2000" dirty="0" smtClean="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2000" b="1" kern="1200" dirty="0" smtClean="0">
                          <a:solidFill>
                            <a:schemeClr val="tx1"/>
                          </a:solidFill>
                          <a:effectLst/>
                          <a:latin typeface="Arial" panose="020B0604020202020204" pitchFamily="34" charset="0"/>
                          <a:ea typeface="+mn-ea"/>
                          <a:cs typeface="Arial" panose="020B0604020202020204" pitchFamily="34" charset="0"/>
                        </a:rPr>
                        <a:t>Treatment</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r h="527988">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Capture of fog,</a:t>
                      </a:r>
                      <a:r>
                        <a:rPr lang="en-US" sz="1800" b="0" baseline="0" dirty="0" smtClean="0">
                          <a:solidFill>
                            <a:schemeClr val="tx1"/>
                          </a:solidFill>
                          <a:effectLst/>
                          <a:latin typeface="Arial" panose="020B0604020202020204" pitchFamily="34" charset="0"/>
                          <a:ea typeface="Times New Roman"/>
                          <a:cs typeface="Arial" panose="020B0604020202020204" pitchFamily="34" charset="0"/>
                        </a:rPr>
                        <a:t> precipitation</a:t>
                      </a:r>
                      <a:r>
                        <a:rPr lang="en-US" sz="1800" b="0" dirty="0" smtClean="0">
                          <a:solidFill>
                            <a:schemeClr val="tx1"/>
                          </a:solidFill>
                          <a:effectLst/>
                          <a:latin typeface="Arial" panose="020B0604020202020204" pitchFamily="34" charset="0"/>
                          <a:ea typeface="Times New Roman"/>
                          <a:cs typeface="Arial" panose="020B0604020202020204" pitchFamily="34" charset="0"/>
                        </a:rPr>
                        <a:t>, streams, groundwater, wastewater</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Existing water and wastewater treatment</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70160469"/>
                  </a:ext>
                </a:extLst>
              </a:tr>
              <a:tr h="366185">
                <a:tc>
                  <a:txBody>
                    <a:bodyPr/>
                    <a:lstStyle/>
                    <a:p>
                      <a:pPr marL="0" marR="0" algn="l">
                        <a:lnSpc>
                          <a:spcPts val="1700"/>
                        </a:lnSpc>
                        <a:spcBef>
                          <a:spcPts val="0"/>
                        </a:spcBef>
                        <a:spcAft>
                          <a:spcPts val="0"/>
                        </a:spcAft>
                      </a:pPr>
                      <a:r>
                        <a:rPr lang="en-US" sz="1800" b="0" dirty="0" smtClean="0">
                          <a:solidFill>
                            <a:schemeClr val="tx1"/>
                          </a:solidFill>
                          <a:effectLst/>
                          <a:latin typeface="Arial" panose="020B0604020202020204" pitchFamily="34" charset="0"/>
                          <a:ea typeface="Times New Roman"/>
                          <a:cs typeface="Arial" panose="020B0604020202020204" pitchFamily="34" charset="0"/>
                        </a:rPr>
                        <a:t>Protection of source</a:t>
                      </a:r>
                      <a:r>
                        <a:rPr lang="en-US" sz="1800" b="0" baseline="0" dirty="0" smtClean="0">
                          <a:solidFill>
                            <a:schemeClr val="tx1"/>
                          </a:solidFill>
                          <a:effectLst/>
                          <a:latin typeface="Arial" panose="020B0604020202020204" pitchFamily="34" charset="0"/>
                          <a:ea typeface="Times New Roman"/>
                          <a:cs typeface="Arial" panose="020B0604020202020204" pitchFamily="34" charset="0"/>
                        </a:rPr>
                        <a:t> water quality</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New water and wastewater treatment</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144585493"/>
                  </a:ext>
                </a:extLst>
              </a:tr>
              <a:tr h="312251">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b="1" dirty="0" smtClean="0">
                          <a:solidFill>
                            <a:schemeClr val="dk1"/>
                          </a:solidFill>
                          <a:effectLst/>
                          <a:latin typeface="Arial" panose="020B0604020202020204" pitchFamily="34" charset="0"/>
                          <a:ea typeface="+mn-ea"/>
                          <a:cs typeface="Arial" panose="020B0604020202020204" pitchFamily="34" charset="0"/>
                        </a:rPr>
                        <a:t>Conveyance capacities</a:t>
                      </a:r>
                      <a:endParaRPr lang="en-US" sz="2400" b="1" dirty="0" smtClean="0">
                        <a:solidFill>
                          <a:srgbClr val="000000"/>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Wastewater reuse</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49120983"/>
                  </a:ext>
                </a:extLst>
              </a:tr>
              <a:tr h="272336">
                <a:tc rowSpan="2">
                  <a:txBody>
                    <a:bodyPr/>
                    <a:lstStyle/>
                    <a:p>
                      <a:r>
                        <a:rPr lang="en-US" sz="1800" b="0" dirty="0" smtClean="0">
                          <a:solidFill>
                            <a:schemeClr val="tx1"/>
                          </a:solidFill>
                          <a:latin typeface="Arial" panose="020B0604020202020204" pitchFamily="34" charset="0"/>
                          <a:cs typeface="Arial" panose="020B0604020202020204" pitchFamily="34" charset="0"/>
                        </a:rPr>
                        <a:t>Canals,</a:t>
                      </a:r>
                      <a:r>
                        <a:rPr lang="en-US" sz="1800" b="0" baseline="0" dirty="0" smtClean="0">
                          <a:solidFill>
                            <a:schemeClr val="tx1"/>
                          </a:solidFill>
                          <a:latin typeface="Arial" panose="020B0604020202020204" pitchFamily="34" charset="0"/>
                          <a:cs typeface="Arial" panose="020B0604020202020204" pitchFamily="34" charset="0"/>
                        </a:rPr>
                        <a:t> pipelines, aquifers, tankers (sea or</a:t>
                      </a:r>
                    </a:p>
                    <a:p>
                      <a:pPr marL="0" marR="0" indent="0" algn="l" defTabSz="914306"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latin typeface="Arial" panose="020B0604020202020204" pitchFamily="34" charset="0"/>
                          <a:cs typeface="Arial" panose="020B0604020202020204" pitchFamily="34" charset="0"/>
                        </a:rPr>
                        <a:t>land), bottles, etc.</a:t>
                      </a:r>
                      <a:endParaRPr lang="en-US" sz="1800" b="0" dirty="0" smtClean="0">
                        <a:solidFill>
                          <a:schemeClr val="tx1"/>
                        </a:solidFill>
                        <a:latin typeface="Arial" panose="020B0604020202020204" pitchFamily="34" charset="0"/>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Ocean Desalination</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317928">
                <a:tc vMerge="1">
                  <a:txBody>
                    <a:bodyPr/>
                    <a:lstStyle/>
                    <a:p>
                      <a:pPr marL="0" marR="0" indent="0" algn="l" defTabSz="914306"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latin typeface="Arial" panose="020B0604020202020204" pitchFamily="34" charset="0"/>
                        <a:cs typeface="Arial" panose="020B0604020202020204" pitchFamily="34" charset="0"/>
                      </a:endParaRPr>
                    </a:p>
                  </a:txBody>
                  <a:tcPr marL="32729" marR="327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ts val="1700"/>
                        </a:lnSpc>
                        <a:spcBef>
                          <a:spcPts val="0"/>
                        </a:spcBef>
                        <a:spcAft>
                          <a:spcPts val="0"/>
                        </a:spcAft>
                      </a:pPr>
                      <a:r>
                        <a:rPr lang="en-US" sz="1800" b="0" dirty="0" smtClean="0">
                          <a:solidFill>
                            <a:schemeClr val="tx1"/>
                          </a:solidFill>
                          <a:effectLst/>
                          <a:latin typeface="Arial" panose="020B0604020202020204" pitchFamily="34" charset="0"/>
                          <a:cs typeface="Arial" panose="020B0604020202020204" pitchFamily="34" charset="0"/>
                        </a:rPr>
                        <a:t>Contaminated aquifers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323779">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panose="020B0604020202020204" pitchFamily="34" charset="0"/>
                          <a:cs typeface="Arial" panose="020B0604020202020204" pitchFamily="34" charset="0"/>
                        </a:rPr>
                        <a:t>Storage capacities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2000" b="1" dirty="0" smtClean="0">
                          <a:solidFill>
                            <a:srgbClr val="000000"/>
                          </a:solidFill>
                          <a:effectLst/>
                          <a:latin typeface="Arial" panose="020B0604020202020204" pitchFamily="34" charset="0"/>
                          <a:ea typeface="Times New Roman"/>
                          <a:cs typeface="Arial" panose="020B0604020202020204" pitchFamily="34" charset="0"/>
                        </a:rPr>
                        <a:t>Operations</a:t>
                      </a:r>
                      <a:endParaRPr lang="en-US" sz="2000" b="0" dirty="0" smtClean="0">
                        <a:solidFill>
                          <a:schemeClr val="tx1"/>
                        </a:solidFill>
                        <a:effectLst/>
                        <a:latin typeface="Arial" panose="020B0604020202020204" pitchFamily="34" charset="0"/>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21178">
                <a:tc row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Surface reservoirs, aquifers and recharge, </a:t>
                      </a:r>
                    </a:p>
                    <a:p>
                      <a:pPr marL="0" marR="0" indent="0" algn="l" defTabSz="914306"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tanks,</a:t>
                      </a:r>
                      <a:r>
                        <a:rPr lang="en-US" sz="1800" b="0" baseline="0" dirty="0" smtClean="0">
                          <a:solidFill>
                            <a:schemeClr val="tx1"/>
                          </a:solidFill>
                          <a:latin typeface="Arial" panose="020B0604020202020204" pitchFamily="34" charset="0"/>
                          <a:cs typeface="Arial" panose="020B0604020202020204" pitchFamily="34" charset="0"/>
                        </a:rPr>
                        <a:t> snowpack, etc.</a:t>
                      </a:r>
                      <a:endParaRPr lang="en-US" sz="1800" b="0" dirty="0" smtClean="0">
                        <a:solidFill>
                          <a:schemeClr val="tx1"/>
                        </a:solidFill>
                        <a:latin typeface="Arial" panose="020B0604020202020204" pitchFamily="34" charset="0"/>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l">
                        <a:lnSpc>
                          <a:spcPts val="1700"/>
                        </a:lnSpc>
                        <a:spcBef>
                          <a:spcPts val="0"/>
                        </a:spcBef>
                        <a:spcAft>
                          <a:spcPts val="0"/>
                        </a:spcAft>
                      </a:pPr>
                      <a:r>
                        <a:rPr lang="en-US" sz="1800" b="0" dirty="0" smtClean="0">
                          <a:solidFill>
                            <a:schemeClr val="tx1"/>
                          </a:solidFill>
                          <a:effectLst/>
                          <a:latin typeface="Arial" panose="020B0604020202020204" pitchFamily="34" charset="0"/>
                          <a:cs typeface="Arial" panose="020B0604020202020204" pitchFamily="34" charset="0"/>
                        </a:rPr>
                        <a:t>Reoperation of storage and conveyance</a:t>
                      </a:r>
                      <a:endParaRPr lang="en-US" sz="1800" dirty="0">
                        <a:solidFill>
                          <a:srgbClr val="000000"/>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412013">
                <a:tc vMerge="1">
                  <a:txBody>
                    <a:bodyPr/>
                    <a:lstStyle/>
                    <a:p>
                      <a:pPr marL="0" marR="0" indent="0" algn="l" defTabSz="914306"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latin typeface="Arial" panose="020B0604020202020204" pitchFamily="34" charset="0"/>
                        <a:cs typeface="Arial" panose="020B0604020202020204" pitchFamily="34" charset="0"/>
                      </a:endParaRPr>
                    </a:p>
                  </a:txBody>
                  <a:tcPr marL="32729" marR="327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ts val="1700"/>
                        </a:lnSpc>
                        <a:spcBef>
                          <a:spcPts val="0"/>
                        </a:spcBef>
                        <a:spcAft>
                          <a:spcPts val="0"/>
                        </a:spcAft>
                      </a:pPr>
                      <a:r>
                        <a:rPr lang="en-US" sz="1800" dirty="0" smtClean="0">
                          <a:solidFill>
                            <a:srgbClr val="000000"/>
                          </a:solidFill>
                          <a:effectLst/>
                          <a:latin typeface="Arial" panose="020B0604020202020204" pitchFamily="34" charset="0"/>
                          <a:ea typeface="Times New Roman"/>
                          <a:cs typeface="Arial" panose="020B0604020202020204" pitchFamily="34" charset="0"/>
                        </a:rPr>
                        <a:t>Conjunctive use</a:t>
                      </a:r>
                      <a:endParaRPr lang="en-US" sz="1800" dirty="0">
                        <a:solidFill>
                          <a:srgbClr val="000000"/>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7"/>
                  </a:ext>
                </a:extLst>
              </a:tr>
              <a:tr h="428871">
                <a:tc gridSpan="2">
                  <a:txBody>
                    <a:bodyPr/>
                    <a:lstStyle/>
                    <a:p>
                      <a:pPr marL="0" marR="0" algn="ctr">
                        <a:lnSpc>
                          <a:spcPts val="17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Water demands and allocation</a:t>
                      </a:r>
                      <a:endParaRPr lang="en-US" sz="2400" dirty="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0012"/>
                  </a:ext>
                </a:extLst>
              </a:tr>
              <a:tr h="424399">
                <a:tc>
                  <a:txBody>
                    <a:bodyPr/>
                    <a:lstStyle/>
                    <a:p>
                      <a:pPr marL="0" marR="0" algn="l">
                        <a:lnSpc>
                          <a:spcPts val="1700"/>
                        </a:lnSpc>
                        <a:spcBef>
                          <a:spcPts val="0"/>
                        </a:spcBef>
                        <a:spcAft>
                          <a:spcPts val="0"/>
                        </a:spcAft>
                      </a:pPr>
                      <a:r>
                        <a:rPr lang="en-US" sz="1800" b="0" smtClean="0">
                          <a:solidFill>
                            <a:schemeClr val="tx1"/>
                          </a:solidFill>
                          <a:effectLst/>
                          <a:latin typeface="Arial" panose="020B0604020202020204" pitchFamily="34" charset="0"/>
                          <a:ea typeface="Times New Roman"/>
                          <a:cs typeface="Arial" panose="020B0604020202020204" pitchFamily="34" charset="0"/>
                        </a:rPr>
                        <a:t>Agricultural use </a:t>
                      </a:r>
                      <a:r>
                        <a:rPr lang="en-US" sz="1800" b="0" dirty="0" smtClean="0">
                          <a:solidFill>
                            <a:schemeClr val="tx1"/>
                          </a:solidFill>
                          <a:effectLst/>
                          <a:latin typeface="Arial" panose="020B0604020202020204" pitchFamily="34" charset="0"/>
                          <a:ea typeface="Times New Roman"/>
                          <a:cs typeface="Arial" panose="020B0604020202020204" pitchFamily="34" charset="0"/>
                        </a:rPr>
                        <a:t>efficiencies and reductions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Ecosystem demand management</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3"/>
                  </a:ext>
                </a:extLst>
              </a:tr>
              <a:tr h="340637">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Urban water use efficiencies and reductions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tab pos="1451610" algn="ctr"/>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Recreation water use efficiencies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r h="435477">
                <a:tc gridSpan="2">
                  <a:txBody>
                    <a:bodyPr/>
                    <a:lstStyle/>
                    <a:p>
                      <a:pPr marL="0" marR="0" algn="ctr">
                        <a:lnSpc>
                          <a:spcPts val="17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Incentives to</a:t>
                      </a:r>
                      <a:r>
                        <a:rPr lang="en-US" sz="2400" baseline="0" dirty="0" smtClean="0">
                          <a:solidFill>
                            <a:schemeClr val="tx1"/>
                          </a:solidFill>
                          <a:effectLst/>
                          <a:latin typeface="Arial" panose="020B0604020202020204" pitchFamily="34" charset="0"/>
                          <a:cs typeface="Arial" panose="020B0604020202020204" pitchFamily="34" charset="0"/>
                        </a:rPr>
                        <a:t> work well together</a:t>
                      </a:r>
                      <a:endParaRPr lang="en-US" sz="2400" dirty="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extLst>
                  <a:ext uri="{0D108BD9-81ED-4DB2-BD59-A6C34878D82A}">
                    <a16:rowId xmlns:a16="http://schemas.microsoft.com/office/drawing/2014/main" val="10017"/>
                  </a:ext>
                </a:extLst>
              </a:tr>
              <a:tr h="330956">
                <a:tc>
                  <a:txBody>
                    <a:bodyPr/>
                    <a:lstStyle/>
                    <a:p>
                      <a:pPr marL="0" marR="0" algn="l">
                        <a:lnSpc>
                          <a:spcPts val="1700"/>
                        </a:lnSpc>
                        <a:spcBef>
                          <a:spcPts val="0"/>
                        </a:spcBef>
                        <a:spcAft>
                          <a:spcPts val="0"/>
                        </a:spcAft>
                      </a:pPr>
                      <a:r>
                        <a:rPr lang="en-US" sz="1800" b="0" dirty="0" smtClean="0">
                          <a:solidFill>
                            <a:schemeClr val="tx1"/>
                          </a:solidFill>
                          <a:effectLst/>
                          <a:latin typeface="Arial" panose="020B0604020202020204" pitchFamily="34" charset="0"/>
                          <a:ea typeface="Times New Roman"/>
                          <a:cs typeface="Arial" panose="020B0604020202020204" pitchFamily="34" charset="0"/>
                        </a:rPr>
                        <a:t>Pricing</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Subsidies, taxes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r h="221178">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Markets</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Education</a:t>
                      </a:r>
                      <a:endParaRPr lang="en-US" sz="1800" dirty="0" smtClean="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9"/>
                  </a:ext>
                </a:extLst>
              </a:tr>
              <a:tr h="221178">
                <a:tc>
                  <a:txBody>
                    <a:bodyPr/>
                    <a:lstStyle/>
                    <a:p>
                      <a:pPr marL="0" marR="0" indent="0" algn="l" defTabSz="914306" rtl="0" eaLnBrk="1" fontAlgn="auto" latinLnBrk="0" hangingPunct="1">
                        <a:lnSpc>
                          <a:spcPts val="17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Times New Roman"/>
                          <a:cs typeface="Arial" panose="020B0604020202020204" pitchFamily="34" charset="0"/>
                        </a:rPr>
                        <a:t>“Norming”,</a:t>
                      </a:r>
                      <a:r>
                        <a:rPr lang="en-US" sz="1800" b="0" baseline="0" dirty="0" smtClean="0">
                          <a:solidFill>
                            <a:schemeClr val="tx1"/>
                          </a:solidFill>
                          <a:effectLst/>
                          <a:latin typeface="Arial" panose="020B0604020202020204" pitchFamily="34" charset="0"/>
                          <a:ea typeface="Times New Roman"/>
                          <a:cs typeface="Arial" panose="020B0604020202020204" pitchFamily="34" charset="0"/>
                        </a:rPr>
                        <a:t> </a:t>
                      </a:r>
                      <a:r>
                        <a:rPr lang="en-US" sz="1800" b="0" dirty="0" smtClean="0">
                          <a:solidFill>
                            <a:schemeClr val="tx1"/>
                          </a:solidFill>
                          <a:effectLst/>
                          <a:latin typeface="Arial" panose="020B0604020202020204" pitchFamily="34" charset="0"/>
                          <a:ea typeface="Times New Roman"/>
                          <a:cs typeface="Arial" panose="020B0604020202020204" pitchFamily="34" charset="0"/>
                        </a:rPr>
                        <a:t>shaming</a:t>
                      </a: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06" rtl="0" eaLnBrk="1" fontAlgn="auto" latinLnBrk="0" hangingPunct="1">
                        <a:lnSpc>
                          <a:spcPts val="1700"/>
                        </a:lnSpc>
                        <a:spcBef>
                          <a:spcPts val="0"/>
                        </a:spcBef>
                        <a:spcAft>
                          <a:spcPts val="0"/>
                        </a:spcAft>
                        <a:buClrTx/>
                        <a:buSzTx/>
                        <a:buFontTx/>
                        <a:buNone/>
                        <a:tabLst/>
                        <a:defRPr/>
                      </a:pPr>
                      <a:endParaRPr lang="en-US" sz="1800" dirty="0" smtClean="0">
                        <a:solidFill>
                          <a:schemeClr val="tx1"/>
                        </a:solidFill>
                        <a:effectLst/>
                        <a:latin typeface="Arial" panose="020B0604020202020204" pitchFamily="34" charset="0"/>
                        <a:ea typeface="Times New Roman"/>
                        <a:cs typeface="Arial" panose="020B0604020202020204" pitchFamily="34" charset="0"/>
                      </a:endParaRPr>
                    </a:p>
                  </a:txBody>
                  <a:tcPr marL="32729" marR="3272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8277464"/>
                  </a:ext>
                </a:extLst>
              </a:tr>
            </a:tbl>
          </a:graphicData>
        </a:graphic>
      </p:graphicFrame>
    </p:spTree>
    <p:extLst>
      <p:ext uri="{BB962C8B-B14F-4D97-AF65-F5344CB8AC3E}">
        <p14:creationId xmlns:p14="http://schemas.microsoft.com/office/powerpoint/2010/main" val="8802841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038499" y="6448926"/>
            <a:ext cx="1905000" cy="350098"/>
          </a:xfrm>
          <a:prstGeom prst="rect">
            <a:avLst/>
          </a:prstGeom>
          <a:noFill/>
          <a:ln>
            <a:miter lim="800000"/>
            <a:headEnd/>
            <a:tailEnd/>
          </a:ln>
        </p:spPr>
        <p:txBody>
          <a:bodyPr/>
          <a:lstStyle/>
          <a:p>
            <a:pPr algn="r">
              <a:defRPr/>
            </a:pPr>
            <a:fld id="{68AA2724-9CC2-4A77-A092-7B7599F5282D}" type="slidenum">
              <a:rPr lang="en-US" sz="1400" i="0">
                <a:solidFill>
                  <a:schemeClr val="tx1"/>
                </a:solidFill>
                <a:latin typeface="+mn-lt"/>
              </a:rPr>
              <a:pPr algn="r">
                <a:defRPr/>
              </a:pPr>
              <a:t>11</a:t>
            </a:fld>
            <a:endParaRPr lang="en-US" sz="1400" i="0" dirty="0">
              <a:solidFill>
                <a:schemeClr val="tx1"/>
              </a:solidFill>
              <a:latin typeface="+mn-lt"/>
            </a:endParaRPr>
          </a:p>
        </p:txBody>
      </p:sp>
      <p:sp>
        <p:nvSpPr>
          <p:cNvPr id="44034" name="Title 6"/>
          <p:cNvSpPr>
            <a:spLocks noGrp="1"/>
          </p:cNvSpPr>
          <p:nvPr>
            <p:ph type="title" idx="4294967295"/>
          </p:nvPr>
        </p:nvSpPr>
        <p:spPr>
          <a:xfrm>
            <a:off x="-2" y="1"/>
            <a:ext cx="9144001" cy="779645"/>
          </a:xfrm>
        </p:spPr>
        <p:txBody>
          <a:bodyPr>
            <a:normAutofit fontScale="90000"/>
          </a:bodyPr>
          <a:lstStyle/>
          <a:p>
            <a:pPr algn="ctr">
              <a:lnSpc>
                <a:spcPct val="110000"/>
              </a:lnSpc>
            </a:pPr>
            <a:r>
              <a:rPr lang="en-US" dirty="0" smtClean="0">
                <a:solidFill>
                  <a:srgbClr val="A50021"/>
                </a:solidFill>
                <a:latin typeface="Comic Sans MS" pitchFamily="66" charset="0"/>
              </a:rPr>
              <a:t>San Diego water supply portfolio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252"/>
          <a:stretch/>
        </p:blipFill>
        <p:spPr>
          <a:xfrm>
            <a:off x="126522" y="999803"/>
            <a:ext cx="9017477" cy="5799221"/>
          </a:xfrm>
          <a:prstGeom prst="rect">
            <a:avLst/>
          </a:prstGeom>
        </p:spPr>
      </p:pic>
      <p:sp>
        <p:nvSpPr>
          <p:cNvPr id="6" name="TextBox 5"/>
          <p:cNvSpPr txBox="1"/>
          <p:nvPr/>
        </p:nvSpPr>
        <p:spPr>
          <a:xfrm>
            <a:off x="5267450" y="1009428"/>
            <a:ext cx="1771049" cy="461665"/>
          </a:xfrm>
          <a:prstGeom prst="rect">
            <a:avLst/>
          </a:prstGeom>
          <a:noFill/>
        </p:spPr>
        <p:txBody>
          <a:bodyPr wrap="square" rtlCol="0">
            <a:spAutoFit/>
          </a:bodyPr>
          <a:lstStyle/>
          <a:p>
            <a:r>
              <a:rPr lang="en-US" dirty="0" smtClean="0"/>
              <a:t>588 </a:t>
            </a:r>
            <a:r>
              <a:rPr lang="en-US" dirty="0" err="1" smtClean="0"/>
              <a:t>taf</a:t>
            </a:r>
            <a:r>
              <a:rPr lang="en-US" dirty="0" smtClean="0"/>
              <a:t>/</a:t>
            </a:r>
            <a:r>
              <a:rPr lang="en-US" dirty="0" err="1" smtClean="0"/>
              <a:t>yr</a:t>
            </a:r>
            <a:endParaRPr lang="en-US" dirty="0"/>
          </a:p>
        </p:txBody>
      </p:sp>
      <p:sp>
        <p:nvSpPr>
          <p:cNvPr id="8" name="TextBox 7"/>
          <p:cNvSpPr txBox="1"/>
          <p:nvPr/>
        </p:nvSpPr>
        <p:spPr>
          <a:xfrm>
            <a:off x="1519187" y="1039427"/>
            <a:ext cx="1455019" cy="461665"/>
          </a:xfrm>
          <a:prstGeom prst="rect">
            <a:avLst/>
          </a:prstGeom>
          <a:noFill/>
        </p:spPr>
        <p:txBody>
          <a:bodyPr wrap="square" rtlCol="0">
            <a:spAutoFit/>
          </a:bodyPr>
          <a:lstStyle/>
          <a:p>
            <a:r>
              <a:rPr lang="en-US" dirty="0" smtClean="0"/>
              <a:t>578 </a:t>
            </a:r>
            <a:r>
              <a:rPr lang="en-US" dirty="0" err="1" smtClean="0"/>
              <a:t>taf</a:t>
            </a:r>
            <a:r>
              <a:rPr lang="en-US" dirty="0" smtClean="0"/>
              <a:t>/</a:t>
            </a:r>
            <a:r>
              <a:rPr lang="en-US" dirty="0" err="1" smtClean="0"/>
              <a:t>yr</a:t>
            </a:r>
            <a:endParaRPr lang="en-US" dirty="0"/>
          </a:p>
        </p:txBody>
      </p:sp>
      <p:sp>
        <p:nvSpPr>
          <p:cNvPr id="9" name="TextBox 8"/>
          <p:cNvSpPr txBox="1"/>
          <p:nvPr/>
        </p:nvSpPr>
        <p:spPr>
          <a:xfrm>
            <a:off x="3088104" y="3019504"/>
            <a:ext cx="1541648" cy="461665"/>
          </a:xfrm>
          <a:prstGeom prst="rect">
            <a:avLst/>
          </a:prstGeom>
          <a:noFill/>
        </p:spPr>
        <p:txBody>
          <a:bodyPr wrap="square" rtlCol="0">
            <a:spAutoFit/>
          </a:bodyPr>
          <a:lstStyle/>
          <a:p>
            <a:r>
              <a:rPr lang="en-US" dirty="0" smtClean="0"/>
              <a:t>477 </a:t>
            </a:r>
            <a:r>
              <a:rPr lang="en-US" dirty="0" err="1" smtClean="0"/>
              <a:t>taf</a:t>
            </a:r>
            <a:r>
              <a:rPr lang="en-US" dirty="0" smtClean="0"/>
              <a:t>/</a:t>
            </a:r>
            <a:r>
              <a:rPr lang="en-US" dirty="0" err="1" smtClean="0"/>
              <a:t>yr</a:t>
            </a:r>
            <a:endParaRPr lang="en-US" dirty="0"/>
          </a:p>
        </p:txBody>
      </p:sp>
      <p:sp>
        <p:nvSpPr>
          <p:cNvPr id="10" name="TextBox 9"/>
          <p:cNvSpPr txBox="1"/>
          <p:nvPr/>
        </p:nvSpPr>
        <p:spPr>
          <a:xfrm>
            <a:off x="7796463" y="2810577"/>
            <a:ext cx="1482291" cy="461665"/>
          </a:xfrm>
          <a:prstGeom prst="rect">
            <a:avLst/>
          </a:prstGeom>
          <a:noFill/>
        </p:spPr>
        <p:txBody>
          <a:bodyPr wrap="square" rtlCol="0">
            <a:spAutoFit/>
          </a:bodyPr>
          <a:lstStyle/>
          <a:p>
            <a:r>
              <a:rPr lang="en-US" dirty="0" smtClean="0"/>
              <a:t>694 </a:t>
            </a:r>
            <a:r>
              <a:rPr lang="en-US" dirty="0" err="1" smtClean="0"/>
              <a:t>taf</a:t>
            </a:r>
            <a:r>
              <a:rPr lang="en-US" dirty="0" smtClean="0"/>
              <a:t>/</a:t>
            </a:r>
            <a:r>
              <a:rPr lang="en-US" dirty="0" err="1" smtClean="0"/>
              <a:t>yr</a:t>
            </a:r>
            <a:endParaRPr lang="en-US" dirty="0"/>
          </a:p>
        </p:txBody>
      </p:sp>
    </p:spTree>
    <p:extLst>
      <p:ext uri="{BB962C8B-B14F-4D97-AF65-F5344CB8AC3E}">
        <p14:creationId xmlns:p14="http://schemas.microsoft.com/office/powerpoint/2010/main" val="334940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5014913" y="682625"/>
            <a:ext cx="4129087" cy="5470525"/>
          </a:xfrm>
          <a:prstGeom prst="rect">
            <a:avLst/>
          </a:prstGeom>
          <a:noFill/>
          <a:ln w="12700">
            <a:noFill/>
            <a:miter lim="800000"/>
            <a:headEnd type="none" w="sm" len="sm"/>
            <a:tailEnd type="none" w="sm" len="sm"/>
          </a:ln>
          <a:effectLst/>
        </p:spPr>
      </p:pic>
      <p:sp>
        <p:nvSpPr>
          <p:cNvPr id="161795" name="Rectangle 3"/>
          <p:cNvSpPr>
            <a:spLocks noGrp="1" noChangeArrowheads="1"/>
          </p:cNvSpPr>
          <p:nvPr>
            <p:ph type="title"/>
          </p:nvPr>
        </p:nvSpPr>
        <p:spPr>
          <a:xfrm>
            <a:off x="338138" y="0"/>
            <a:ext cx="8193087" cy="766763"/>
          </a:xfrm>
        </p:spPr>
        <p:txBody>
          <a:bodyPr/>
          <a:lstStyle/>
          <a:p>
            <a:pPr>
              <a:lnSpc>
                <a:spcPct val="110000"/>
              </a:lnSpc>
            </a:pPr>
            <a:r>
              <a:rPr lang="en-US" dirty="0" smtClean="0">
                <a:solidFill>
                  <a:srgbClr val="A50021"/>
                </a:solidFill>
                <a:latin typeface="Comic Sans MS" pitchFamily="66" charset="0"/>
              </a:rPr>
              <a:t>Local and Statewide Portfolio</a:t>
            </a:r>
          </a:p>
        </p:txBody>
      </p:sp>
      <p:sp>
        <p:nvSpPr>
          <p:cNvPr id="161796" name="Rectangle 4"/>
          <p:cNvSpPr>
            <a:spLocks noGrp="1" noChangeArrowheads="1"/>
          </p:cNvSpPr>
          <p:nvPr>
            <p:ph type="body" idx="4294967295"/>
          </p:nvPr>
        </p:nvSpPr>
        <p:spPr>
          <a:xfrm>
            <a:off x="192088" y="869950"/>
            <a:ext cx="6624637" cy="5341938"/>
          </a:xfrm>
        </p:spPr>
        <p:txBody>
          <a:bodyPr/>
          <a:lstStyle/>
          <a:p>
            <a:pPr marL="609600" indent="-609600">
              <a:lnSpc>
                <a:spcPct val="90000"/>
              </a:lnSpc>
              <a:spcBef>
                <a:spcPct val="0"/>
              </a:spcBef>
              <a:buSzPct val="125000"/>
              <a:buFontTx/>
              <a:buNone/>
            </a:pPr>
            <a:r>
              <a:rPr lang="en-US" sz="2400" u="sng" smtClean="0">
                <a:solidFill>
                  <a:srgbClr val="0000CC"/>
                </a:solidFill>
                <a:latin typeface="Arial" charset="0"/>
              </a:rPr>
              <a:t>Local Activities</a:t>
            </a:r>
            <a:r>
              <a:rPr lang="en-US" sz="2400" smtClean="0">
                <a:solidFill>
                  <a:srgbClr val="0000CC"/>
                </a:solidFill>
                <a:latin typeface="Arial" charset="0"/>
              </a:rPr>
              <a:t>:</a:t>
            </a:r>
          </a:p>
          <a:p>
            <a:pPr marL="609600" indent="-609600">
              <a:lnSpc>
                <a:spcPct val="90000"/>
              </a:lnSpc>
              <a:spcBef>
                <a:spcPct val="0"/>
              </a:spcBef>
              <a:buSzPct val="125000"/>
              <a:buFontTx/>
              <a:buNone/>
            </a:pPr>
            <a:r>
              <a:rPr lang="en-US" sz="2400" smtClean="0">
                <a:solidFill>
                  <a:srgbClr val="0000CC"/>
                </a:solidFill>
                <a:latin typeface="Arial" charset="0"/>
              </a:rPr>
              <a:t> - Conservation and use efficiency</a:t>
            </a:r>
          </a:p>
          <a:p>
            <a:pPr marL="609600" indent="-609600">
              <a:lnSpc>
                <a:spcPct val="90000"/>
              </a:lnSpc>
              <a:spcBef>
                <a:spcPct val="0"/>
              </a:spcBef>
              <a:buSzPct val="125000"/>
              <a:buFontTx/>
              <a:buNone/>
            </a:pPr>
            <a:r>
              <a:rPr lang="en-US" sz="2400" smtClean="0">
                <a:solidFill>
                  <a:srgbClr val="0000CC"/>
                </a:solidFill>
                <a:latin typeface="Arial" charset="0"/>
              </a:rPr>
              <a:t> - Wastewater reuse</a:t>
            </a:r>
          </a:p>
          <a:p>
            <a:pPr marL="609600" indent="-609600">
              <a:lnSpc>
                <a:spcPct val="90000"/>
              </a:lnSpc>
              <a:spcBef>
                <a:spcPct val="0"/>
              </a:spcBef>
              <a:buSzPct val="125000"/>
              <a:buFontTx/>
              <a:buNone/>
            </a:pPr>
            <a:r>
              <a:rPr lang="en-US" sz="2400" smtClean="0">
                <a:solidFill>
                  <a:srgbClr val="0000CC"/>
                </a:solidFill>
                <a:latin typeface="Arial" charset="0"/>
              </a:rPr>
              <a:t> - Desalination (brackish &amp; ocean)</a:t>
            </a:r>
          </a:p>
          <a:p>
            <a:pPr marL="609600" indent="-609600">
              <a:lnSpc>
                <a:spcPct val="90000"/>
              </a:lnSpc>
              <a:spcBef>
                <a:spcPct val="0"/>
              </a:spcBef>
              <a:buSzPct val="125000"/>
              <a:buFontTx/>
              <a:buNone/>
            </a:pPr>
            <a:r>
              <a:rPr lang="en-US" sz="2400" smtClean="0">
                <a:solidFill>
                  <a:srgbClr val="0000CC"/>
                </a:solidFill>
                <a:latin typeface="Arial" charset="0"/>
              </a:rPr>
              <a:t> - Groundwater use and recharge</a:t>
            </a:r>
          </a:p>
          <a:p>
            <a:pPr marL="609600" indent="-609600">
              <a:lnSpc>
                <a:spcPct val="90000"/>
              </a:lnSpc>
              <a:spcBef>
                <a:spcPct val="0"/>
              </a:spcBef>
              <a:buSzPct val="125000"/>
              <a:buFontTx/>
              <a:buNone/>
            </a:pPr>
            <a:r>
              <a:rPr lang="en-US" sz="2400" smtClean="0">
                <a:solidFill>
                  <a:srgbClr val="0000CC"/>
                </a:solidFill>
                <a:latin typeface="Arial" charset="0"/>
              </a:rPr>
              <a:t> - Surface reservoir operations</a:t>
            </a:r>
          </a:p>
          <a:p>
            <a:pPr marL="609600" indent="-609600">
              <a:lnSpc>
                <a:spcPct val="90000"/>
              </a:lnSpc>
              <a:spcBef>
                <a:spcPct val="0"/>
              </a:spcBef>
              <a:buSzPct val="125000"/>
              <a:buFontTx/>
              <a:buNone/>
            </a:pPr>
            <a:r>
              <a:rPr lang="en-US" sz="2400" smtClean="0">
                <a:solidFill>
                  <a:srgbClr val="0000CC"/>
                </a:solidFill>
                <a:latin typeface="Arial" charset="0"/>
              </a:rPr>
              <a:t> - Water markets and exchanges</a:t>
            </a:r>
          </a:p>
          <a:p>
            <a:pPr marL="609600" indent="-609600">
              <a:lnSpc>
                <a:spcPct val="90000"/>
              </a:lnSpc>
              <a:spcBef>
                <a:spcPct val="0"/>
              </a:spcBef>
              <a:buSzPct val="125000"/>
              <a:buFontTx/>
              <a:buNone/>
            </a:pPr>
            <a:endParaRPr lang="en-US" sz="1200" smtClean="0">
              <a:solidFill>
                <a:srgbClr val="0000CC"/>
              </a:solidFill>
              <a:latin typeface="Arial" charset="0"/>
            </a:endParaRPr>
          </a:p>
          <a:p>
            <a:pPr marL="609600" indent="-609600">
              <a:lnSpc>
                <a:spcPct val="90000"/>
              </a:lnSpc>
              <a:spcBef>
                <a:spcPct val="0"/>
              </a:spcBef>
              <a:buSzPct val="125000"/>
              <a:buFontTx/>
              <a:buNone/>
            </a:pPr>
            <a:r>
              <a:rPr lang="en-US" sz="2400" u="sng" smtClean="0">
                <a:solidFill>
                  <a:srgbClr val="0000CC"/>
                </a:solidFill>
                <a:latin typeface="Arial" charset="0"/>
              </a:rPr>
              <a:t>Statewide Activities</a:t>
            </a:r>
            <a:r>
              <a:rPr lang="en-US" sz="2400" smtClean="0">
                <a:solidFill>
                  <a:srgbClr val="0000CC"/>
                </a:solidFill>
                <a:latin typeface="Arial" charset="0"/>
              </a:rPr>
              <a:t>:</a:t>
            </a:r>
          </a:p>
          <a:p>
            <a:pPr marL="609600" indent="-609600">
              <a:lnSpc>
                <a:spcPct val="90000"/>
              </a:lnSpc>
              <a:spcBef>
                <a:spcPct val="0"/>
              </a:spcBef>
              <a:buSzPct val="125000"/>
              <a:buFontTx/>
              <a:buNone/>
            </a:pPr>
            <a:r>
              <a:rPr lang="en-US" sz="2400" smtClean="0">
                <a:solidFill>
                  <a:srgbClr val="0000CC"/>
                </a:solidFill>
                <a:latin typeface="Arial" charset="0"/>
              </a:rPr>
              <a:t> - Inter-regional water conveyance</a:t>
            </a:r>
          </a:p>
          <a:p>
            <a:pPr marL="609600" indent="-609600">
              <a:lnSpc>
                <a:spcPct val="90000"/>
              </a:lnSpc>
              <a:spcBef>
                <a:spcPct val="0"/>
              </a:spcBef>
              <a:buSzPct val="125000"/>
              <a:buFontTx/>
              <a:buNone/>
            </a:pPr>
            <a:r>
              <a:rPr lang="en-US" sz="2400" smtClean="0">
                <a:solidFill>
                  <a:srgbClr val="0000CC"/>
                </a:solidFill>
                <a:latin typeface="Arial" charset="0"/>
              </a:rPr>
              <a:t> - Surface reservoir operations</a:t>
            </a:r>
          </a:p>
          <a:p>
            <a:pPr marL="609600" indent="-609600">
              <a:lnSpc>
                <a:spcPct val="90000"/>
              </a:lnSpc>
              <a:spcBef>
                <a:spcPct val="0"/>
              </a:spcBef>
              <a:buSzPct val="125000"/>
              <a:buFontTx/>
              <a:buNone/>
            </a:pPr>
            <a:r>
              <a:rPr lang="en-US" sz="2400" smtClean="0">
                <a:solidFill>
                  <a:srgbClr val="0000CC"/>
                </a:solidFill>
                <a:latin typeface="Arial" charset="0"/>
              </a:rPr>
              <a:t> - Plumbing codes &amp; conservation incentives</a:t>
            </a:r>
          </a:p>
          <a:p>
            <a:pPr marL="609600" indent="-609600">
              <a:lnSpc>
                <a:spcPct val="90000"/>
              </a:lnSpc>
              <a:spcBef>
                <a:spcPct val="0"/>
              </a:spcBef>
              <a:buSzPct val="125000"/>
              <a:buFontTx/>
              <a:buNone/>
            </a:pPr>
            <a:r>
              <a:rPr lang="en-US" sz="2400" smtClean="0">
                <a:solidFill>
                  <a:srgbClr val="0000CC"/>
                </a:solidFill>
                <a:latin typeface="Arial" charset="0"/>
              </a:rPr>
              <a:t> - Groundwater banking and recharge</a:t>
            </a:r>
          </a:p>
          <a:p>
            <a:pPr marL="609600" indent="-609600">
              <a:lnSpc>
                <a:spcPct val="90000"/>
              </a:lnSpc>
              <a:spcBef>
                <a:spcPct val="0"/>
              </a:spcBef>
              <a:buSzPct val="125000"/>
              <a:buFontTx/>
              <a:buNone/>
            </a:pPr>
            <a:r>
              <a:rPr lang="en-US" sz="2400" smtClean="0">
                <a:solidFill>
                  <a:srgbClr val="0000CC"/>
                </a:solidFill>
                <a:latin typeface="Arial" charset="0"/>
              </a:rPr>
              <a:t> - Water market support and conveyance  </a:t>
            </a:r>
          </a:p>
          <a:p>
            <a:pPr marL="609600" indent="-609600">
              <a:lnSpc>
                <a:spcPct val="90000"/>
              </a:lnSpc>
              <a:spcBef>
                <a:spcPct val="0"/>
              </a:spcBef>
              <a:buSzPct val="125000"/>
              <a:buFontTx/>
              <a:buNone/>
            </a:pPr>
            <a:r>
              <a:rPr lang="en-US" sz="2400" smtClean="0">
                <a:solidFill>
                  <a:srgbClr val="0000CC"/>
                </a:solidFill>
                <a:latin typeface="Arial" charset="0"/>
              </a:rPr>
              <a:t> - Wastewater reuse subsidies</a:t>
            </a:r>
          </a:p>
          <a:p>
            <a:pPr marL="609600" indent="-609600">
              <a:lnSpc>
                <a:spcPct val="90000"/>
              </a:lnSpc>
              <a:spcBef>
                <a:spcPct val="0"/>
              </a:spcBef>
              <a:buSzPct val="125000"/>
              <a:buFontTx/>
              <a:buNone/>
            </a:pPr>
            <a:endParaRPr lang="en-US" sz="1200" smtClean="0">
              <a:solidFill>
                <a:srgbClr val="0000CC"/>
              </a:solidFill>
              <a:latin typeface="Arial" charset="0"/>
            </a:endParaRPr>
          </a:p>
        </p:txBody>
      </p:sp>
      <p:sp>
        <p:nvSpPr>
          <p:cNvPr id="161797" name="Rectangle 3"/>
          <p:cNvSpPr>
            <a:spLocks noChangeArrowheads="1"/>
          </p:cNvSpPr>
          <p:nvPr/>
        </p:nvSpPr>
        <p:spPr bwMode="auto">
          <a:xfrm>
            <a:off x="246063" y="5951538"/>
            <a:ext cx="8897937" cy="703262"/>
          </a:xfrm>
          <a:prstGeom prst="rect">
            <a:avLst/>
          </a:prstGeom>
          <a:noFill/>
          <a:ln w="9525">
            <a:noFill/>
            <a:miter lim="800000"/>
            <a:headEnd/>
            <a:tailEnd/>
          </a:ln>
        </p:spPr>
        <p:txBody>
          <a:bodyPr/>
          <a:lstStyle/>
          <a:p>
            <a:pPr marL="609600" indent="-609600">
              <a:lnSpc>
                <a:spcPct val="90000"/>
              </a:lnSpc>
              <a:buSzPct val="125000"/>
            </a:pPr>
            <a:r>
              <a:rPr lang="en-US" sz="2800" i="0">
                <a:solidFill>
                  <a:srgbClr val="A50021"/>
                </a:solidFill>
              </a:rPr>
              <a:t>Integrating mix of actions – portfolio planning.</a:t>
            </a:r>
          </a:p>
        </p:txBody>
      </p:sp>
    </p:spTree>
    <p:extLst>
      <p:ext uri="{BB962C8B-B14F-4D97-AF65-F5344CB8AC3E}">
        <p14:creationId xmlns:p14="http://schemas.microsoft.com/office/powerpoint/2010/main" val="623312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13</a:t>
            </a:fld>
            <a:endParaRPr lang="en-US" sz="1400" i="0">
              <a:solidFill>
                <a:schemeClr val="tx1"/>
              </a:solidFill>
              <a:latin typeface="+mn-lt"/>
            </a:endParaRPr>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Water Demands</a:t>
            </a:r>
          </a:p>
        </p:txBody>
      </p:sp>
      <p:sp>
        <p:nvSpPr>
          <p:cNvPr id="30" name="Rectangle 3"/>
          <p:cNvSpPr>
            <a:spLocks noChangeArrowheads="1"/>
          </p:cNvSpPr>
          <p:nvPr/>
        </p:nvSpPr>
        <p:spPr bwMode="auto">
          <a:xfrm>
            <a:off x="179171" y="964886"/>
            <a:ext cx="8785658" cy="4292913"/>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2800" i="0" dirty="0" smtClean="0">
                <a:solidFill>
                  <a:srgbClr val="0000CC"/>
                </a:solidFill>
                <a:latin typeface="Tahoma" pitchFamily="34" charset="0"/>
              </a:rPr>
              <a:t>Many types of water demands/uses</a:t>
            </a:r>
          </a:p>
          <a:p>
            <a:pPr marL="971550" lvl="1" indent="-514350" eaLnBrk="1" hangingPunct="1">
              <a:spcBef>
                <a:spcPts val="1800"/>
              </a:spcBef>
              <a:buFont typeface="+mj-lt"/>
              <a:buAutoNum type="alphaLcPeriod"/>
            </a:pPr>
            <a:r>
              <a:rPr lang="en-US" sz="2800" i="0" dirty="0" smtClean="0">
                <a:solidFill>
                  <a:srgbClr val="0000CC"/>
                </a:solidFill>
                <a:latin typeface="Tahoma" pitchFamily="34" charset="0"/>
              </a:rPr>
              <a:t>Urban – landscaping, sanitation, drinking, etc. </a:t>
            </a:r>
          </a:p>
          <a:p>
            <a:pPr marL="971550" lvl="1" indent="-514350" eaLnBrk="1" hangingPunct="1">
              <a:spcBef>
                <a:spcPts val="1800"/>
              </a:spcBef>
              <a:buFont typeface="+mj-lt"/>
              <a:buAutoNum type="alphaLcPeriod"/>
            </a:pPr>
            <a:r>
              <a:rPr lang="en-US" sz="2800" i="0" dirty="0" smtClean="0">
                <a:solidFill>
                  <a:srgbClr val="0000CC"/>
                </a:solidFill>
                <a:latin typeface="Tahoma" pitchFamily="34" charset="0"/>
              </a:rPr>
              <a:t>Agriculture – trees, vegetables, pasture, etc. </a:t>
            </a:r>
          </a:p>
          <a:p>
            <a:pPr marL="971550" lvl="1" indent="-514350" eaLnBrk="1" hangingPunct="1">
              <a:spcBef>
                <a:spcPts val="1800"/>
              </a:spcBef>
              <a:buFont typeface="+mj-lt"/>
              <a:buAutoNum type="alphaLcPeriod"/>
            </a:pPr>
            <a:r>
              <a:rPr lang="en-US" sz="2800" i="0" dirty="0">
                <a:solidFill>
                  <a:srgbClr val="0000CC"/>
                </a:solidFill>
                <a:latin typeface="Tahoma" pitchFamily="34" charset="0"/>
              </a:rPr>
              <a:t>E</a:t>
            </a:r>
            <a:r>
              <a:rPr lang="en-US" sz="2800" i="0" dirty="0" smtClean="0">
                <a:solidFill>
                  <a:srgbClr val="0000CC"/>
                </a:solidFill>
                <a:latin typeface="Tahoma" pitchFamily="34" charset="0"/>
              </a:rPr>
              <a:t>nvironmental – water quality/dilution, habitat, ecosystem support, etc.</a:t>
            </a:r>
          </a:p>
          <a:p>
            <a:pPr marL="514350" indent="-514350" eaLnBrk="1" hangingPunct="1">
              <a:spcBef>
                <a:spcPts val="1800"/>
              </a:spcBef>
              <a:buFont typeface="+mj-lt"/>
              <a:buAutoNum type="arabicPeriod"/>
            </a:pPr>
            <a:r>
              <a:rPr lang="en-US" sz="2800" i="0" dirty="0" smtClean="0">
                <a:solidFill>
                  <a:srgbClr val="0000CC"/>
                </a:solidFill>
                <a:latin typeface="Tahoma" pitchFamily="34" charset="0"/>
              </a:rPr>
              <a:t>Demands vary with time (hour, season, historical)</a:t>
            </a:r>
          </a:p>
          <a:p>
            <a:pPr marL="514350" indent="-514350" eaLnBrk="1" hangingPunct="1">
              <a:spcBef>
                <a:spcPts val="1800"/>
              </a:spcBef>
              <a:buFont typeface="+mj-lt"/>
              <a:buAutoNum type="arabicPeriod"/>
            </a:pPr>
            <a:r>
              <a:rPr lang="en-US" sz="2800" i="0" dirty="0" smtClean="0">
                <a:solidFill>
                  <a:srgbClr val="0000CC"/>
                </a:solidFill>
                <a:latin typeface="Tahoma" pitchFamily="34" charset="0"/>
              </a:rPr>
              <a:t>Uses and shortages are not all equally valued</a:t>
            </a:r>
          </a:p>
        </p:txBody>
      </p:sp>
    </p:spTree>
    <p:extLst>
      <p:ext uri="{BB962C8B-B14F-4D97-AF65-F5344CB8AC3E}">
        <p14:creationId xmlns:p14="http://schemas.microsoft.com/office/powerpoint/2010/main" val="1536278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14</a:t>
            </a:fld>
            <a:endParaRPr lang="en-US" sz="1400" i="0">
              <a:solidFill>
                <a:schemeClr val="tx1"/>
              </a:solidFill>
              <a:latin typeface="+mn-lt"/>
            </a:endParaRPr>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Two Views of Water Demands</a:t>
            </a:r>
          </a:p>
        </p:txBody>
      </p:sp>
      <p:sp>
        <p:nvSpPr>
          <p:cNvPr id="25609" name="Rectangle 3"/>
          <p:cNvSpPr>
            <a:spLocks noChangeArrowheads="1"/>
          </p:cNvSpPr>
          <p:nvPr/>
        </p:nvSpPr>
        <p:spPr bwMode="auto">
          <a:xfrm>
            <a:off x="186774" y="964887"/>
            <a:ext cx="8957226" cy="691239"/>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Point demands			Value/demand curves</a:t>
            </a:r>
          </a:p>
        </p:txBody>
      </p:sp>
      <p:grpSp>
        <p:nvGrpSpPr>
          <p:cNvPr id="7" name="Group 6"/>
          <p:cNvGrpSpPr/>
          <p:nvPr/>
        </p:nvGrpSpPr>
        <p:grpSpPr>
          <a:xfrm>
            <a:off x="86041" y="1833417"/>
            <a:ext cx="4231114" cy="2830782"/>
            <a:chOff x="95239" y="0"/>
            <a:chExt cx="2767675" cy="1670050"/>
          </a:xfrm>
        </p:grpSpPr>
        <p:cxnSp>
          <p:nvCxnSpPr>
            <p:cNvPr id="9" name="Straight Connector 8"/>
            <p:cNvCxnSpPr/>
            <p:nvPr/>
          </p:nvCxnSpPr>
          <p:spPr>
            <a:xfrm flipH="1">
              <a:off x="762000" y="139700"/>
              <a:ext cx="19050" cy="1231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5650" y="1346200"/>
              <a:ext cx="2019300" cy="31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06450" y="184150"/>
              <a:ext cx="2019300" cy="989513"/>
            </a:xfrm>
            <a:custGeom>
              <a:avLst/>
              <a:gdLst>
                <a:gd name="connsiteX0" fmla="*/ 0 w 2019300"/>
                <a:gd name="connsiteY0" fmla="*/ 0 h 989513"/>
                <a:gd name="connsiteX1" fmla="*/ 165100 w 2019300"/>
                <a:gd name="connsiteY1" fmla="*/ 107950 h 989513"/>
                <a:gd name="connsiteX2" fmla="*/ 488950 w 2019300"/>
                <a:gd name="connsiteY2" fmla="*/ 374650 h 989513"/>
                <a:gd name="connsiteX3" fmla="*/ 698500 w 2019300"/>
                <a:gd name="connsiteY3" fmla="*/ 209550 h 989513"/>
                <a:gd name="connsiteX4" fmla="*/ 971550 w 2019300"/>
                <a:gd name="connsiteY4" fmla="*/ 469900 h 989513"/>
                <a:gd name="connsiteX5" fmla="*/ 1155700 w 2019300"/>
                <a:gd name="connsiteY5" fmla="*/ 914400 h 989513"/>
                <a:gd name="connsiteX6" fmla="*/ 1708150 w 2019300"/>
                <a:gd name="connsiteY6" fmla="*/ 971550 h 989513"/>
                <a:gd name="connsiteX7" fmla="*/ 2019300 w 2019300"/>
                <a:gd name="connsiteY7" fmla="*/ 723900 h 989513"/>
                <a:gd name="connsiteX8" fmla="*/ 2019300 w 2019300"/>
                <a:gd name="connsiteY8" fmla="*/ 723900 h 98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00" h="989513">
                  <a:moveTo>
                    <a:pt x="0" y="0"/>
                  </a:moveTo>
                  <a:cubicBezTo>
                    <a:pt x="41804" y="22754"/>
                    <a:pt x="83608" y="45508"/>
                    <a:pt x="165100" y="107950"/>
                  </a:cubicBezTo>
                  <a:cubicBezTo>
                    <a:pt x="246592" y="170392"/>
                    <a:pt x="400050" y="357717"/>
                    <a:pt x="488950" y="374650"/>
                  </a:cubicBezTo>
                  <a:cubicBezTo>
                    <a:pt x="577850" y="391583"/>
                    <a:pt x="618067" y="193675"/>
                    <a:pt x="698500" y="209550"/>
                  </a:cubicBezTo>
                  <a:cubicBezTo>
                    <a:pt x="778933" y="225425"/>
                    <a:pt x="895350" y="352425"/>
                    <a:pt x="971550" y="469900"/>
                  </a:cubicBezTo>
                  <a:cubicBezTo>
                    <a:pt x="1047750" y="587375"/>
                    <a:pt x="1032933" y="830792"/>
                    <a:pt x="1155700" y="914400"/>
                  </a:cubicBezTo>
                  <a:cubicBezTo>
                    <a:pt x="1278467" y="998008"/>
                    <a:pt x="1564217" y="1003300"/>
                    <a:pt x="1708150" y="971550"/>
                  </a:cubicBezTo>
                  <a:cubicBezTo>
                    <a:pt x="1852083" y="939800"/>
                    <a:pt x="2019300" y="723900"/>
                    <a:pt x="2019300" y="723900"/>
                  </a:cubicBezTo>
                  <a:lnTo>
                    <a:pt x="2019300" y="723900"/>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12" name="Freeform 11"/>
            <p:cNvSpPr/>
            <p:nvPr/>
          </p:nvSpPr>
          <p:spPr>
            <a:xfrm>
              <a:off x="762000" y="584200"/>
              <a:ext cx="2096843" cy="599135"/>
            </a:xfrm>
            <a:custGeom>
              <a:avLst/>
              <a:gdLst>
                <a:gd name="connsiteX0" fmla="*/ 0 w 2057400"/>
                <a:gd name="connsiteY0" fmla="*/ 879930 h 898409"/>
                <a:gd name="connsiteX1" fmla="*/ 419100 w 2057400"/>
                <a:gd name="connsiteY1" fmla="*/ 886280 h 898409"/>
                <a:gd name="connsiteX2" fmla="*/ 1003300 w 2057400"/>
                <a:gd name="connsiteY2" fmla="*/ 740230 h 898409"/>
                <a:gd name="connsiteX3" fmla="*/ 1397000 w 2057400"/>
                <a:gd name="connsiteY3" fmla="*/ 111580 h 898409"/>
                <a:gd name="connsiteX4" fmla="*/ 1905000 w 2057400"/>
                <a:gd name="connsiteY4" fmla="*/ 73480 h 898409"/>
                <a:gd name="connsiteX5" fmla="*/ 2057400 w 2057400"/>
                <a:gd name="connsiteY5" fmla="*/ 873580 h 898409"/>
                <a:gd name="connsiteX6" fmla="*/ 2057400 w 2057400"/>
                <a:gd name="connsiteY6" fmla="*/ 873580 h 898409"/>
                <a:gd name="connsiteX0" fmla="*/ 0 w 2057400"/>
                <a:gd name="connsiteY0" fmla="*/ 829464 h 847943"/>
                <a:gd name="connsiteX1" fmla="*/ 419100 w 2057400"/>
                <a:gd name="connsiteY1" fmla="*/ 835814 h 847943"/>
                <a:gd name="connsiteX2" fmla="*/ 1003300 w 2057400"/>
                <a:gd name="connsiteY2" fmla="*/ 689764 h 847943"/>
                <a:gd name="connsiteX3" fmla="*/ 1327150 w 2057400"/>
                <a:gd name="connsiteY3" fmla="*/ 258078 h 847943"/>
                <a:gd name="connsiteX4" fmla="*/ 1905000 w 2057400"/>
                <a:gd name="connsiteY4" fmla="*/ 23014 h 847943"/>
                <a:gd name="connsiteX5" fmla="*/ 2057400 w 2057400"/>
                <a:gd name="connsiteY5" fmla="*/ 823114 h 847943"/>
                <a:gd name="connsiteX6" fmla="*/ 2057400 w 2057400"/>
                <a:gd name="connsiteY6" fmla="*/ 823114 h 847943"/>
                <a:gd name="connsiteX0" fmla="*/ 0 w 2057400"/>
                <a:gd name="connsiteY0" fmla="*/ 580490 h 598969"/>
                <a:gd name="connsiteX1" fmla="*/ 419100 w 2057400"/>
                <a:gd name="connsiteY1" fmla="*/ 586840 h 598969"/>
                <a:gd name="connsiteX2" fmla="*/ 1003300 w 2057400"/>
                <a:gd name="connsiteY2" fmla="*/ 440790 h 598969"/>
                <a:gd name="connsiteX3" fmla="*/ 1327150 w 2057400"/>
                <a:gd name="connsiteY3" fmla="*/ 9104 h 598969"/>
                <a:gd name="connsiteX4" fmla="*/ 1809750 w 2057400"/>
                <a:gd name="connsiteY4" fmla="*/ 180544 h 598969"/>
                <a:gd name="connsiteX5" fmla="*/ 2057400 w 2057400"/>
                <a:gd name="connsiteY5" fmla="*/ 574140 h 598969"/>
                <a:gd name="connsiteX6" fmla="*/ 2057400 w 2057400"/>
                <a:gd name="connsiteY6" fmla="*/ 574140 h 598969"/>
                <a:gd name="connsiteX0" fmla="*/ 0 w 2057400"/>
                <a:gd name="connsiteY0" fmla="*/ 459710 h 478189"/>
                <a:gd name="connsiteX1" fmla="*/ 419100 w 2057400"/>
                <a:gd name="connsiteY1" fmla="*/ 466060 h 478189"/>
                <a:gd name="connsiteX2" fmla="*/ 1003300 w 2057400"/>
                <a:gd name="connsiteY2" fmla="*/ 320010 h 478189"/>
                <a:gd name="connsiteX3" fmla="*/ 1327150 w 2057400"/>
                <a:gd name="connsiteY3" fmla="*/ 28063 h 478189"/>
                <a:gd name="connsiteX4" fmla="*/ 1809750 w 2057400"/>
                <a:gd name="connsiteY4" fmla="*/ 59764 h 478189"/>
                <a:gd name="connsiteX5" fmla="*/ 2057400 w 2057400"/>
                <a:gd name="connsiteY5" fmla="*/ 453360 h 478189"/>
                <a:gd name="connsiteX6" fmla="*/ 2057400 w 2057400"/>
                <a:gd name="connsiteY6" fmla="*/ 453360 h 478189"/>
                <a:gd name="connsiteX0" fmla="*/ 0 w 2057400"/>
                <a:gd name="connsiteY0" fmla="*/ 466966 h 478149"/>
                <a:gd name="connsiteX1" fmla="*/ 419100 w 2057400"/>
                <a:gd name="connsiteY1" fmla="*/ 473316 h 478149"/>
                <a:gd name="connsiteX2" fmla="*/ 952500 w 2057400"/>
                <a:gd name="connsiteY2" fmla="*/ 429008 h 478149"/>
                <a:gd name="connsiteX3" fmla="*/ 1327150 w 2057400"/>
                <a:gd name="connsiteY3" fmla="*/ 35319 h 478149"/>
                <a:gd name="connsiteX4" fmla="*/ 1809750 w 2057400"/>
                <a:gd name="connsiteY4" fmla="*/ 67020 h 478149"/>
                <a:gd name="connsiteX5" fmla="*/ 2057400 w 2057400"/>
                <a:gd name="connsiteY5" fmla="*/ 460616 h 478149"/>
                <a:gd name="connsiteX6" fmla="*/ 2057400 w 2057400"/>
                <a:gd name="connsiteY6" fmla="*/ 460616 h 478149"/>
                <a:gd name="connsiteX0" fmla="*/ 0 w 2057400"/>
                <a:gd name="connsiteY0" fmla="*/ 466966 h 584739"/>
                <a:gd name="connsiteX1" fmla="*/ 393700 w 2057400"/>
                <a:gd name="connsiteY1" fmla="*/ 584475 h 584739"/>
                <a:gd name="connsiteX2" fmla="*/ 952500 w 2057400"/>
                <a:gd name="connsiteY2" fmla="*/ 429008 h 584739"/>
                <a:gd name="connsiteX3" fmla="*/ 1327150 w 2057400"/>
                <a:gd name="connsiteY3" fmla="*/ 35319 h 584739"/>
                <a:gd name="connsiteX4" fmla="*/ 1809750 w 2057400"/>
                <a:gd name="connsiteY4" fmla="*/ 67020 h 584739"/>
                <a:gd name="connsiteX5" fmla="*/ 2057400 w 2057400"/>
                <a:gd name="connsiteY5" fmla="*/ 460616 h 584739"/>
                <a:gd name="connsiteX6" fmla="*/ 2057400 w 2057400"/>
                <a:gd name="connsiteY6" fmla="*/ 460616 h 584739"/>
                <a:gd name="connsiteX0" fmla="*/ 0 w 2082800"/>
                <a:gd name="connsiteY0" fmla="*/ 584103 h 599846"/>
                <a:gd name="connsiteX1" fmla="*/ 419100 w 2082800"/>
                <a:gd name="connsiteY1" fmla="*/ 584475 h 599846"/>
                <a:gd name="connsiteX2" fmla="*/ 977900 w 2082800"/>
                <a:gd name="connsiteY2" fmla="*/ 429008 h 599846"/>
                <a:gd name="connsiteX3" fmla="*/ 1352550 w 2082800"/>
                <a:gd name="connsiteY3" fmla="*/ 35319 h 599846"/>
                <a:gd name="connsiteX4" fmla="*/ 1835150 w 2082800"/>
                <a:gd name="connsiteY4" fmla="*/ 67020 h 599846"/>
                <a:gd name="connsiteX5" fmla="*/ 2082800 w 2082800"/>
                <a:gd name="connsiteY5" fmla="*/ 460616 h 599846"/>
                <a:gd name="connsiteX6" fmla="*/ 2082800 w 2082800"/>
                <a:gd name="connsiteY6" fmla="*/ 460616 h 599846"/>
                <a:gd name="connsiteX0" fmla="*/ 0 w 2096843"/>
                <a:gd name="connsiteY0" fmla="*/ 584103 h 599846"/>
                <a:gd name="connsiteX1" fmla="*/ 419100 w 2096843"/>
                <a:gd name="connsiteY1" fmla="*/ 584475 h 599846"/>
                <a:gd name="connsiteX2" fmla="*/ 977900 w 2096843"/>
                <a:gd name="connsiteY2" fmla="*/ 429008 h 599846"/>
                <a:gd name="connsiteX3" fmla="*/ 1352550 w 2096843"/>
                <a:gd name="connsiteY3" fmla="*/ 35319 h 599846"/>
                <a:gd name="connsiteX4" fmla="*/ 1835150 w 2096843"/>
                <a:gd name="connsiteY4" fmla="*/ 67020 h 599846"/>
                <a:gd name="connsiteX5" fmla="*/ 2082800 w 2096843"/>
                <a:gd name="connsiteY5" fmla="*/ 460616 h 599846"/>
                <a:gd name="connsiteX6" fmla="*/ 2063750 w 2096843"/>
                <a:gd name="connsiteY6" fmla="*/ 536949 h 599846"/>
                <a:gd name="connsiteX0" fmla="*/ 0 w 2096843"/>
                <a:gd name="connsiteY0" fmla="*/ 583943 h 599771"/>
                <a:gd name="connsiteX1" fmla="*/ 419100 w 2096843"/>
                <a:gd name="connsiteY1" fmla="*/ 584475 h 599771"/>
                <a:gd name="connsiteX2" fmla="*/ 977900 w 2096843"/>
                <a:gd name="connsiteY2" fmla="*/ 429008 h 599771"/>
                <a:gd name="connsiteX3" fmla="*/ 1352550 w 2096843"/>
                <a:gd name="connsiteY3" fmla="*/ 35319 h 599771"/>
                <a:gd name="connsiteX4" fmla="*/ 1835150 w 2096843"/>
                <a:gd name="connsiteY4" fmla="*/ 67020 h 599771"/>
                <a:gd name="connsiteX5" fmla="*/ 2082800 w 2096843"/>
                <a:gd name="connsiteY5" fmla="*/ 460616 h 599771"/>
                <a:gd name="connsiteX6" fmla="*/ 2063750 w 2096843"/>
                <a:gd name="connsiteY6" fmla="*/ 536949 h 599771"/>
                <a:gd name="connsiteX0" fmla="*/ 0 w 2096843"/>
                <a:gd name="connsiteY0" fmla="*/ 587612 h 599974"/>
                <a:gd name="connsiteX1" fmla="*/ 419100 w 2096843"/>
                <a:gd name="connsiteY1" fmla="*/ 588144 h 599974"/>
                <a:gd name="connsiteX2" fmla="*/ 971550 w 2096843"/>
                <a:gd name="connsiteY2" fmla="*/ 483559 h 599974"/>
                <a:gd name="connsiteX3" fmla="*/ 1352550 w 2096843"/>
                <a:gd name="connsiteY3" fmla="*/ 38988 h 599974"/>
                <a:gd name="connsiteX4" fmla="*/ 1835150 w 2096843"/>
                <a:gd name="connsiteY4" fmla="*/ 70689 h 599974"/>
                <a:gd name="connsiteX5" fmla="*/ 2082800 w 2096843"/>
                <a:gd name="connsiteY5" fmla="*/ 464285 h 599974"/>
                <a:gd name="connsiteX6" fmla="*/ 2063750 w 2096843"/>
                <a:gd name="connsiteY6" fmla="*/ 540618 h 59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6843" h="599974">
                  <a:moveTo>
                    <a:pt x="0" y="587612"/>
                  </a:moveTo>
                  <a:cubicBezTo>
                    <a:pt x="125941" y="602428"/>
                    <a:pt x="257175" y="605486"/>
                    <a:pt x="419100" y="588144"/>
                  </a:cubicBezTo>
                  <a:cubicBezTo>
                    <a:pt x="581025" y="570802"/>
                    <a:pt x="815975" y="575085"/>
                    <a:pt x="971550" y="483559"/>
                  </a:cubicBezTo>
                  <a:cubicBezTo>
                    <a:pt x="1127125" y="392033"/>
                    <a:pt x="1208617" y="107800"/>
                    <a:pt x="1352550" y="38988"/>
                  </a:cubicBezTo>
                  <a:cubicBezTo>
                    <a:pt x="1496483" y="-29824"/>
                    <a:pt x="1713442" y="-194"/>
                    <a:pt x="1835150" y="70689"/>
                  </a:cubicBezTo>
                  <a:cubicBezTo>
                    <a:pt x="1956858" y="141572"/>
                    <a:pt x="2044700" y="385964"/>
                    <a:pt x="2082800" y="464285"/>
                  </a:cubicBezTo>
                  <a:cubicBezTo>
                    <a:pt x="2120900" y="542606"/>
                    <a:pt x="2070100" y="515174"/>
                    <a:pt x="2063750" y="540618"/>
                  </a:cubicBezTo>
                </a:path>
              </a:pathLst>
            </a:cu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13" name="Freeform 12"/>
            <p:cNvSpPr/>
            <p:nvPr/>
          </p:nvSpPr>
          <p:spPr>
            <a:xfrm>
              <a:off x="755650" y="228600"/>
              <a:ext cx="2107264" cy="1014754"/>
            </a:xfrm>
            <a:custGeom>
              <a:avLst/>
              <a:gdLst>
                <a:gd name="connsiteX0" fmla="*/ 0 w 2057400"/>
                <a:gd name="connsiteY0" fmla="*/ 879930 h 898409"/>
                <a:gd name="connsiteX1" fmla="*/ 419100 w 2057400"/>
                <a:gd name="connsiteY1" fmla="*/ 886280 h 898409"/>
                <a:gd name="connsiteX2" fmla="*/ 1003300 w 2057400"/>
                <a:gd name="connsiteY2" fmla="*/ 740230 h 898409"/>
                <a:gd name="connsiteX3" fmla="*/ 1397000 w 2057400"/>
                <a:gd name="connsiteY3" fmla="*/ 111580 h 898409"/>
                <a:gd name="connsiteX4" fmla="*/ 1905000 w 2057400"/>
                <a:gd name="connsiteY4" fmla="*/ 73480 h 898409"/>
                <a:gd name="connsiteX5" fmla="*/ 2057400 w 2057400"/>
                <a:gd name="connsiteY5" fmla="*/ 873580 h 898409"/>
                <a:gd name="connsiteX6" fmla="*/ 2057400 w 2057400"/>
                <a:gd name="connsiteY6" fmla="*/ 873580 h 898409"/>
                <a:gd name="connsiteX0" fmla="*/ 0 w 2057400"/>
                <a:gd name="connsiteY0" fmla="*/ 829464 h 847943"/>
                <a:gd name="connsiteX1" fmla="*/ 419100 w 2057400"/>
                <a:gd name="connsiteY1" fmla="*/ 835814 h 847943"/>
                <a:gd name="connsiteX2" fmla="*/ 1003300 w 2057400"/>
                <a:gd name="connsiteY2" fmla="*/ 689764 h 847943"/>
                <a:gd name="connsiteX3" fmla="*/ 1327150 w 2057400"/>
                <a:gd name="connsiteY3" fmla="*/ 258078 h 847943"/>
                <a:gd name="connsiteX4" fmla="*/ 1905000 w 2057400"/>
                <a:gd name="connsiteY4" fmla="*/ 23014 h 847943"/>
                <a:gd name="connsiteX5" fmla="*/ 2057400 w 2057400"/>
                <a:gd name="connsiteY5" fmla="*/ 823114 h 847943"/>
                <a:gd name="connsiteX6" fmla="*/ 2057400 w 2057400"/>
                <a:gd name="connsiteY6" fmla="*/ 823114 h 847943"/>
                <a:gd name="connsiteX0" fmla="*/ 0 w 2057400"/>
                <a:gd name="connsiteY0" fmla="*/ 580490 h 598969"/>
                <a:gd name="connsiteX1" fmla="*/ 419100 w 2057400"/>
                <a:gd name="connsiteY1" fmla="*/ 586840 h 598969"/>
                <a:gd name="connsiteX2" fmla="*/ 1003300 w 2057400"/>
                <a:gd name="connsiteY2" fmla="*/ 440790 h 598969"/>
                <a:gd name="connsiteX3" fmla="*/ 1327150 w 2057400"/>
                <a:gd name="connsiteY3" fmla="*/ 9104 h 598969"/>
                <a:gd name="connsiteX4" fmla="*/ 1809750 w 2057400"/>
                <a:gd name="connsiteY4" fmla="*/ 180544 h 598969"/>
                <a:gd name="connsiteX5" fmla="*/ 2057400 w 2057400"/>
                <a:gd name="connsiteY5" fmla="*/ 574140 h 598969"/>
                <a:gd name="connsiteX6" fmla="*/ 2057400 w 2057400"/>
                <a:gd name="connsiteY6" fmla="*/ 574140 h 598969"/>
                <a:gd name="connsiteX0" fmla="*/ 0 w 2057400"/>
                <a:gd name="connsiteY0" fmla="*/ 459710 h 478189"/>
                <a:gd name="connsiteX1" fmla="*/ 419100 w 2057400"/>
                <a:gd name="connsiteY1" fmla="*/ 466060 h 478189"/>
                <a:gd name="connsiteX2" fmla="*/ 1003300 w 2057400"/>
                <a:gd name="connsiteY2" fmla="*/ 320010 h 478189"/>
                <a:gd name="connsiteX3" fmla="*/ 1327150 w 2057400"/>
                <a:gd name="connsiteY3" fmla="*/ 28063 h 478189"/>
                <a:gd name="connsiteX4" fmla="*/ 1809750 w 2057400"/>
                <a:gd name="connsiteY4" fmla="*/ 59764 h 478189"/>
                <a:gd name="connsiteX5" fmla="*/ 2057400 w 2057400"/>
                <a:gd name="connsiteY5" fmla="*/ 453360 h 478189"/>
                <a:gd name="connsiteX6" fmla="*/ 2057400 w 2057400"/>
                <a:gd name="connsiteY6" fmla="*/ 453360 h 478189"/>
                <a:gd name="connsiteX0" fmla="*/ 0 w 2057400"/>
                <a:gd name="connsiteY0" fmla="*/ 466966 h 478149"/>
                <a:gd name="connsiteX1" fmla="*/ 419100 w 2057400"/>
                <a:gd name="connsiteY1" fmla="*/ 473316 h 478149"/>
                <a:gd name="connsiteX2" fmla="*/ 952500 w 2057400"/>
                <a:gd name="connsiteY2" fmla="*/ 429008 h 478149"/>
                <a:gd name="connsiteX3" fmla="*/ 1327150 w 2057400"/>
                <a:gd name="connsiteY3" fmla="*/ 35319 h 478149"/>
                <a:gd name="connsiteX4" fmla="*/ 1809750 w 2057400"/>
                <a:gd name="connsiteY4" fmla="*/ 67020 h 478149"/>
                <a:gd name="connsiteX5" fmla="*/ 2057400 w 2057400"/>
                <a:gd name="connsiteY5" fmla="*/ 460616 h 478149"/>
                <a:gd name="connsiteX6" fmla="*/ 2057400 w 2057400"/>
                <a:gd name="connsiteY6" fmla="*/ 460616 h 478149"/>
                <a:gd name="connsiteX0" fmla="*/ 0 w 2057400"/>
                <a:gd name="connsiteY0" fmla="*/ 466966 h 584739"/>
                <a:gd name="connsiteX1" fmla="*/ 393700 w 2057400"/>
                <a:gd name="connsiteY1" fmla="*/ 584475 h 584739"/>
                <a:gd name="connsiteX2" fmla="*/ 952500 w 2057400"/>
                <a:gd name="connsiteY2" fmla="*/ 429008 h 584739"/>
                <a:gd name="connsiteX3" fmla="*/ 1327150 w 2057400"/>
                <a:gd name="connsiteY3" fmla="*/ 35319 h 584739"/>
                <a:gd name="connsiteX4" fmla="*/ 1809750 w 2057400"/>
                <a:gd name="connsiteY4" fmla="*/ 67020 h 584739"/>
                <a:gd name="connsiteX5" fmla="*/ 2057400 w 2057400"/>
                <a:gd name="connsiteY5" fmla="*/ 460616 h 584739"/>
                <a:gd name="connsiteX6" fmla="*/ 2057400 w 2057400"/>
                <a:gd name="connsiteY6" fmla="*/ 460616 h 584739"/>
                <a:gd name="connsiteX0" fmla="*/ 0 w 2082800"/>
                <a:gd name="connsiteY0" fmla="*/ 584103 h 599846"/>
                <a:gd name="connsiteX1" fmla="*/ 419100 w 2082800"/>
                <a:gd name="connsiteY1" fmla="*/ 584475 h 599846"/>
                <a:gd name="connsiteX2" fmla="*/ 977900 w 2082800"/>
                <a:gd name="connsiteY2" fmla="*/ 429008 h 599846"/>
                <a:gd name="connsiteX3" fmla="*/ 1352550 w 2082800"/>
                <a:gd name="connsiteY3" fmla="*/ 35319 h 599846"/>
                <a:gd name="connsiteX4" fmla="*/ 1835150 w 2082800"/>
                <a:gd name="connsiteY4" fmla="*/ 67020 h 599846"/>
                <a:gd name="connsiteX5" fmla="*/ 2082800 w 2082800"/>
                <a:gd name="connsiteY5" fmla="*/ 460616 h 599846"/>
                <a:gd name="connsiteX6" fmla="*/ 2082800 w 2082800"/>
                <a:gd name="connsiteY6" fmla="*/ 460616 h 599846"/>
                <a:gd name="connsiteX0" fmla="*/ 0 w 2096843"/>
                <a:gd name="connsiteY0" fmla="*/ 584103 h 599846"/>
                <a:gd name="connsiteX1" fmla="*/ 419100 w 2096843"/>
                <a:gd name="connsiteY1" fmla="*/ 584475 h 599846"/>
                <a:gd name="connsiteX2" fmla="*/ 977900 w 2096843"/>
                <a:gd name="connsiteY2" fmla="*/ 429008 h 599846"/>
                <a:gd name="connsiteX3" fmla="*/ 1352550 w 2096843"/>
                <a:gd name="connsiteY3" fmla="*/ 35319 h 599846"/>
                <a:gd name="connsiteX4" fmla="*/ 1835150 w 2096843"/>
                <a:gd name="connsiteY4" fmla="*/ 67020 h 599846"/>
                <a:gd name="connsiteX5" fmla="*/ 2082800 w 2096843"/>
                <a:gd name="connsiteY5" fmla="*/ 460616 h 599846"/>
                <a:gd name="connsiteX6" fmla="*/ 2063750 w 2096843"/>
                <a:gd name="connsiteY6" fmla="*/ 536949 h 599846"/>
                <a:gd name="connsiteX0" fmla="*/ 0 w 2096843"/>
                <a:gd name="connsiteY0" fmla="*/ 583943 h 599771"/>
                <a:gd name="connsiteX1" fmla="*/ 419100 w 2096843"/>
                <a:gd name="connsiteY1" fmla="*/ 584475 h 599771"/>
                <a:gd name="connsiteX2" fmla="*/ 977900 w 2096843"/>
                <a:gd name="connsiteY2" fmla="*/ 429008 h 599771"/>
                <a:gd name="connsiteX3" fmla="*/ 1352550 w 2096843"/>
                <a:gd name="connsiteY3" fmla="*/ 35319 h 599771"/>
                <a:gd name="connsiteX4" fmla="*/ 1835150 w 2096843"/>
                <a:gd name="connsiteY4" fmla="*/ 67020 h 599771"/>
                <a:gd name="connsiteX5" fmla="*/ 2082800 w 2096843"/>
                <a:gd name="connsiteY5" fmla="*/ 460616 h 599771"/>
                <a:gd name="connsiteX6" fmla="*/ 2063750 w 2096843"/>
                <a:gd name="connsiteY6" fmla="*/ 536949 h 599771"/>
                <a:gd name="connsiteX0" fmla="*/ 0 w 2096843"/>
                <a:gd name="connsiteY0" fmla="*/ 587612 h 599974"/>
                <a:gd name="connsiteX1" fmla="*/ 419100 w 2096843"/>
                <a:gd name="connsiteY1" fmla="*/ 588144 h 599974"/>
                <a:gd name="connsiteX2" fmla="*/ 971550 w 2096843"/>
                <a:gd name="connsiteY2" fmla="*/ 483559 h 599974"/>
                <a:gd name="connsiteX3" fmla="*/ 1352550 w 2096843"/>
                <a:gd name="connsiteY3" fmla="*/ 38988 h 599974"/>
                <a:gd name="connsiteX4" fmla="*/ 1835150 w 2096843"/>
                <a:gd name="connsiteY4" fmla="*/ 70689 h 599974"/>
                <a:gd name="connsiteX5" fmla="*/ 2082800 w 2096843"/>
                <a:gd name="connsiteY5" fmla="*/ 464285 h 599974"/>
                <a:gd name="connsiteX6" fmla="*/ 2063750 w 2096843"/>
                <a:gd name="connsiteY6" fmla="*/ 540618 h 599974"/>
                <a:gd name="connsiteX0" fmla="*/ 0 w 2096843"/>
                <a:gd name="connsiteY0" fmla="*/ 815237 h 827599"/>
                <a:gd name="connsiteX1" fmla="*/ 419100 w 2096843"/>
                <a:gd name="connsiteY1" fmla="*/ 815769 h 827599"/>
                <a:gd name="connsiteX2" fmla="*/ 971550 w 2096843"/>
                <a:gd name="connsiteY2" fmla="*/ 711184 h 827599"/>
                <a:gd name="connsiteX3" fmla="*/ 1397002 w 2096843"/>
                <a:gd name="connsiteY3" fmla="*/ 12117 h 827599"/>
                <a:gd name="connsiteX4" fmla="*/ 1835150 w 2096843"/>
                <a:gd name="connsiteY4" fmla="*/ 298314 h 827599"/>
                <a:gd name="connsiteX5" fmla="*/ 2082800 w 2096843"/>
                <a:gd name="connsiteY5" fmla="*/ 691910 h 827599"/>
                <a:gd name="connsiteX6" fmla="*/ 2063750 w 2096843"/>
                <a:gd name="connsiteY6" fmla="*/ 768243 h 827599"/>
                <a:gd name="connsiteX0" fmla="*/ 0 w 2088807"/>
                <a:gd name="connsiteY0" fmla="*/ 872998 h 885360"/>
                <a:gd name="connsiteX1" fmla="*/ 419100 w 2088807"/>
                <a:gd name="connsiteY1" fmla="*/ 873530 h 885360"/>
                <a:gd name="connsiteX2" fmla="*/ 971550 w 2088807"/>
                <a:gd name="connsiteY2" fmla="*/ 768945 h 885360"/>
                <a:gd name="connsiteX3" fmla="*/ 1397002 w 2088807"/>
                <a:gd name="connsiteY3" fmla="*/ 69878 h 885360"/>
                <a:gd name="connsiteX4" fmla="*/ 1949518 w 2088807"/>
                <a:gd name="connsiteY4" fmla="*/ 101625 h 885360"/>
                <a:gd name="connsiteX5" fmla="*/ 2082800 w 2088807"/>
                <a:gd name="connsiteY5" fmla="*/ 749671 h 885360"/>
                <a:gd name="connsiteX6" fmla="*/ 2063750 w 2088807"/>
                <a:gd name="connsiteY6" fmla="*/ 826004 h 885360"/>
                <a:gd name="connsiteX0" fmla="*/ 0 w 2088807"/>
                <a:gd name="connsiteY0" fmla="*/ 859945 h 885821"/>
                <a:gd name="connsiteX1" fmla="*/ 419100 w 2088807"/>
                <a:gd name="connsiteY1" fmla="*/ 860477 h 885821"/>
                <a:gd name="connsiteX2" fmla="*/ 971550 w 2088807"/>
                <a:gd name="connsiteY2" fmla="*/ 565081 h 885821"/>
                <a:gd name="connsiteX3" fmla="*/ 1397002 w 2088807"/>
                <a:gd name="connsiteY3" fmla="*/ 56825 h 885821"/>
                <a:gd name="connsiteX4" fmla="*/ 1949518 w 2088807"/>
                <a:gd name="connsiteY4" fmla="*/ 88572 h 885821"/>
                <a:gd name="connsiteX5" fmla="*/ 2082800 w 2088807"/>
                <a:gd name="connsiteY5" fmla="*/ 736618 h 885821"/>
                <a:gd name="connsiteX6" fmla="*/ 2063750 w 2088807"/>
                <a:gd name="connsiteY6" fmla="*/ 812951 h 885821"/>
                <a:gd name="connsiteX0" fmla="*/ 0 w 2107559"/>
                <a:gd name="connsiteY0" fmla="*/ 862157 h 888033"/>
                <a:gd name="connsiteX1" fmla="*/ 419100 w 2107559"/>
                <a:gd name="connsiteY1" fmla="*/ 862689 h 888033"/>
                <a:gd name="connsiteX2" fmla="*/ 971550 w 2107559"/>
                <a:gd name="connsiteY2" fmla="*/ 567293 h 888033"/>
                <a:gd name="connsiteX3" fmla="*/ 1397002 w 2107559"/>
                <a:gd name="connsiteY3" fmla="*/ 59037 h 888033"/>
                <a:gd name="connsiteX4" fmla="*/ 1949518 w 2107559"/>
                <a:gd name="connsiteY4" fmla="*/ 90784 h 888033"/>
                <a:gd name="connsiteX5" fmla="*/ 2103414 w 2107559"/>
                <a:gd name="connsiteY5" fmla="*/ 777012 h 888033"/>
                <a:gd name="connsiteX6" fmla="*/ 2063750 w 2107559"/>
                <a:gd name="connsiteY6" fmla="*/ 815163 h 888033"/>
                <a:gd name="connsiteX0" fmla="*/ 0 w 2107559"/>
                <a:gd name="connsiteY0" fmla="*/ 1014828 h 1016408"/>
                <a:gd name="connsiteX1" fmla="*/ 419100 w 2107559"/>
                <a:gd name="connsiteY1" fmla="*/ 862689 h 1016408"/>
                <a:gd name="connsiteX2" fmla="*/ 971550 w 2107559"/>
                <a:gd name="connsiteY2" fmla="*/ 567293 h 1016408"/>
                <a:gd name="connsiteX3" fmla="*/ 1397002 w 2107559"/>
                <a:gd name="connsiteY3" fmla="*/ 59037 h 1016408"/>
                <a:gd name="connsiteX4" fmla="*/ 1949518 w 2107559"/>
                <a:gd name="connsiteY4" fmla="*/ 90784 h 1016408"/>
                <a:gd name="connsiteX5" fmla="*/ 2103414 w 2107559"/>
                <a:gd name="connsiteY5" fmla="*/ 777012 h 1016408"/>
                <a:gd name="connsiteX6" fmla="*/ 2063750 w 2107559"/>
                <a:gd name="connsiteY6" fmla="*/ 815163 h 101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559" h="1016408">
                  <a:moveTo>
                    <a:pt x="0" y="1014828"/>
                  </a:moveTo>
                  <a:cubicBezTo>
                    <a:pt x="125941" y="1029644"/>
                    <a:pt x="257175" y="937278"/>
                    <a:pt x="419100" y="862689"/>
                  </a:cubicBezTo>
                  <a:cubicBezTo>
                    <a:pt x="581025" y="788100"/>
                    <a:pt x="808566" y="701235"/>
                    <a:pt x="971550" y="567293"/>
                  </a:cubicBezTo>
                  <a:cubicBezTo>
                    <a:pt x="1134534" y="433351"/>
                    <a:pt x="1234007" y="138455"/>
                    <a:pt x="1397002" y="59037"/>
                  </a:cubicBezTo>
                  <a:cubicBezTo>
                    <a:pt x="1559997" y="-20381"/>
                    <a:pt x="1831783" y="-28878"/>
                    <a:pt x="1949518" y="90784"/>
                  </a:cubicBezTo>
                  <a:cubicBezTo>
                    <a:pt x="2067253" y="210446"/>
                    <a:pt x="2084375" y="656282"/>
                    <a:pt x="2103414" y="777012"/>
                  </a:cubicBezTo>
                  <a:cubicBezTo>
                    <a:pt x="2122453" y="897742"/>
                    <a:pt x="2070100" y="789719"/>
                    <a:pt x="2063750" y="815163"/>
                  </a:cubicBezTo>
                </a:path>
              </a:pathLst>
            </a:cu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14" name="Text Box 25"/>
            <p:cNvSpPr txBox="1"/>
            <p:nvPr/>
          </p:nvSpPr>
          <p:spPr>
            <a:xfrm>
              <a:off x="95239" y="304800"/>
              <a:ext cx="711200" cy="660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Point demand volume</a:t>
              </a:r>
            </a:p>
          </p:txBody>
        </p:sp>
        <p:sp>
          <p:nvSpPr>
            <p:cNvPr id="15" name="Text Box 26"/>
            <p:cNvSpPr txBox="1"/>
            <p:nvPr/>
          </p:nvSpPr>
          <p:spPr>
            <a:xfrm>
              <a:off x="1123950" y="1390650"/>
              <a:ext cx="91440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Time of year</a:t>
              </a:r>
            </a:p>
          </p:txBody>
        </p:sp>
        <p:sp>
          <p:nvSpPr>
            <p:cNvPr id="16" name="Text Box 27"/>
            <p:cNvSpPr txBox="1"/>
            <p:nvPr/>
          </p:nvSpPr>
          <p:spPr>
            <a:xfrm>
              <a:off x="2082800" y="0"/>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A</a:t>
              </a:r>
            </a:p>
          </p:txBody>
        </p:sp>
        <p:sp>
          <p:nvSpPr>
            <p:cNvPr id="17" name="Text Box 29"/>
            <p:cNvSpPr txBox="1"/>
            <p:nvPr/>
          </p:nvSpPr>
          <p:spPr>
            <a:xfrm>
              <a:off x="1016000" y="158750"/>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E</a:t>
              </a:r>
            </a:p>
          </p:txBody>
        </p:sp>
        <p:sp>
          <p:nvSpPr>
            <p:cNvPr id="18" name="Text Box 30"/>
            <p:cNvSpPr txBox="1"/>
            <p:nvPr/>
          </p:nvSpPr>
          <p:spPr>
            <a:xfrm>
              <a:off x="2057400" y="584200"/>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U</a:t>
              </a:r>
            </a:p>
          </p:txBody>
        </p:sp>
      </p:grpSp>
      <p:grpSp>
        <p:nvGrpSpPr>
          <p:cNvPr id="19" name="Group 18"/>
          <p:cNvGrpSpPr/>
          <p:nvPr/>
        </p:nvGrpSpPr>
        <p:grpSpPr>
          <a:xfrm>
            <a:off x="4665387" y="1656126"/>
            <a:ext cx="4462575" cy="3049296"/>
            <a:chOff x="95239" y="31750"/>
            <a:chExt cx="2889405" cy="1638300"/>
          </a:xfrm>
        </p:grpSpPr>
        <p:cxnSp>
          <p:nvCxnSpPr>
            <p:cNvPr id="20" name="Straight Connector 19"/>
            <p:cNvCxnSpPr/>
            <p:nvPr/>
          </p:nvCxnSpPr>
          <p:spPr>
            <a:xfrm flipH="1">
              <a:off x="762000" y="139700"/>
              <a:ext cx="19050" cy="1231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5650" y="1346200"/>
              <a:ext cx="2019300" cy="31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806439" y="431336"/>
              <a:ext cx="2019309" cy="916205"/>
            </a:xfrm>
            <a:custGeom>
              <a:avLst/>
              <a:gdLst>
                <a:gd name="connsiteX0" fmla="*/ 0 w 2019300"/>
                <a:gd name="connsiteY0" fmla="*/ 0 h 989513"/>
                <a:gd name="connsiteX1" fmla="*/ 165100 w 2019300"/>
                <a:gd name="connsiteY1" fmla="*/ 107950 h 989513"/>
                <a:gd name="connsiteX2" fmla="*/ 488950 w 2019300"/>
                <a:gd name="connsiteY2" fmla="*/ 374650 h 989513"/>
                <a:gd name="connsiteX3" fmla="*/ 698500 w 2019300"/>
                <a:gd name="connsiteY3" fmla="*/ 209550 h 989513"/>
                <a:gd name="connsiteX4" fmla="*/ 971550 w 2019300"/>
                <a:gd name="connsiteY4" fmla="*/ 469900 h 989513"/>
                <a:gd name="connsiteX5" fmla="*/ 1155700 w 2019300"/>
                <a:gd name="connsiteY5" fmla="*/ 914400 h 989513"/>
                <a:gd name="connsiteX6" fmla="*/ 1708150 w 2019300"/>
                <a:gd name="connsiteY6" fmla="*/ 971550 h 989513"/>
                <a:gd name="connsiteX7" fmla="*/ 2019300 w 2019300"/>
                <a:gd name="connsiteY7" fmla="*/ 723900 h 989513"/>
                <a:gd name="connsiteX8" fmla="*/ 2019300 w 2019300"/>
                <a:gd name="connsiteY8" fmla="*/ 723900 h 989513"/>
                <a:gd name="connsiteX0" fmla="*/ 0 w 2063749"/>
                <a:gd name="connsiteY0" fmla="*/ 1108315 h 1108710"/>
                <a:gd name="connsiteX1" fmla="*/ 209549 w 2063749"/>
                <a:gd name="connsiteY1" fmla="*/ 28815 h 1108710"/>
                <a:gd name="connsiteX2" fmla="*/ 533399 w 2063749"/>
                <a:gd name="connsiteY2" fmla="*/ 295515 h 1108710"/>
                <a:gd name="connsiteX3" fmla="*/ 742949 w 2063749"/>
                <a:gd name="connsiteY3" fmla="*/ 130415 h 1108710"/>
                <a:gd name="connsiteX4" fmla="*/ 1015999 w 2063749"/>
                <a:gd name="connsiteY4" fmla="*/ 390765 h 1108710"/>
                <a:gd name="connsiteX5" fmla="*/ 1200149 w 2063749"/>
                <a:gd name="connsiteY5" fmla="*/ 835265 h 1108710"/>
                <a:gd name="connsiteX6" fmla="*/ 1752599 w 2063749"/>
                <a:gd name="connsiteY6" fmla="*/ 892415 h 1108710"/>
                <a:gd name="connsiteX7" fmla="*/ 2063749 w 2063749"/>
                <a:gd name="connsiteY7" fmla="*/ 644765 h 1108710"/>
                <a:gd name="connsiteX8" fmla="*/ 2063749 w 2063749"/>
                <a:gd name="connsiteY8" fmla="*/ 644765 h 1108710"/>
                <a:gd name="connsiteX0" fmla="*/ 0 w 2063749"/>
                <a:gd name="connsiteY0" fmla="*/ 981308 h 992295"/>
                <a:gd name="connsiteX1" fmla="*/ 381024 w 2063749"/>
                <a:gd name="connsiteY1" fmla="*/ 867007 h 992295"/>
                <a:gd name="connsiteX2" fmla="*/ 533399 w 2063749"/>
                <a:gd name="connsiteY2" fmla="*/ 168508 h 992295"/>
                <a:gd name="connsiteX3" fmla="*/ 742949 w 2063749"/>
                <a:gd name="connsiteY3" fmla="*/ 3408 h 992295"/>
                <a:gd name="connsiteX4" fmla="*/ 1015999 w 2063749"/>
                <a:gd name="connsiteY4" fmla="*/ 263758 h 992295"/>
                <a:gd name="connsiteX5" fmla="*/ 1200149 w 2063749"/>
                <a:gd name="connsiteY5" fmla="*/ 708258 h 992295"/>
                <a:gd name="connsiteX6" fmla="*/ 1752599 w 2063749"/>
                <a:gd name="connsiteY6" fmla="*/ 765408 h 992295"/>
                <a:gd name="connsiteX7" fmla="*/ 2063749 w 2063749"/>
                <a:gd name="connsiteY7" fmla="*/ 517758 h 992295"/>
                <a:gd name="connsiteX8" fmla="*/ 2063749 w 2063749"/>
                <a:gd name="connsiteY8" fmla="*/ 517758 h 992295"/>
                <a:gd name="connsiteX0" fmla="*/ 0 w 2063749"/>
                <a:gd name="connsiteY0" fmla="*/ 982136 h 987530"/>
                <a:gd name="connsiteX1" fmla="*/ 381024 w 2063749"/>
                <a:gd name="connsiteY1" fmla="*/ 867835 h 987530"/>
                <a:gd name="connsiteX2" fmla="*/ 527048 w 2063749"/>
                <a:gd name="connsiteY2" fmla="*/ 467786 h 987530"/>
                <a:gd name="connsiteX3" fmla="*/ 742949 w 2063749"/>
                <a:gd name="connsiteY3" fmla="*/ 4236 h 987530"/>
                <a:gd name="connsiteX4" fmla="*/ 1015999 w 2063749"/>
                <a:gd name="connsiteY4" fmla="*/ 264586 h 987530"/>
                <a:gd name="connsiteX5" fmla="*/ 1200149 w 2063749"/>
                <a:gd name="connsiteY5" fmla="*/ 709086 h 987530"/>
                <a:gd name="connsiteX6" fmla="*/ 1752599 w 2063749"/>
                <a:gd name="connsiteY6" fmla="*/ 766236 h 987530"/>
                <a:gd name="connsiteX7" fmla="*/ 2063749 w 2063749"/>
                <a:gd name="connsiteY7" fmla="*/ 518586 h 987530"/>
                <a:gd name="connsiteX8" fmla="*/ 2063749 w 2063749"/>
                <a:gd name="connsiteY8" fmla="*/ 518586 h 987530"/>
                <a:gd name="connsiteX0" fmla="*/ 0 w 2063749"/>
                <a:gd name="connsiteY0" fmla="*/ 853577 h 858971"/>
                <a:gd name="connsiteX1" fmla="*/ 381024 w 2063749"/>
                <a:gd name="connsiteY1" fmla="*/ 739276 h 858971"/>
                <a:gd name="connsiteX2" fmla="*/ 527048 w 2063749"/>
                <a:gd name="connsiteY2" fmla="*/ 339227 h 858971"/>
                <a:gd name="connsiteX3" fmla="*/ 743232 w 2063749"/>
                <a:gd name="connsiteY3" fmla="*/ 9027 h 858971"/>
                <a:gd name="connsiteX4" fmla="*/ 1015999 w 2063749"/>
                <a:gd name="connsiteY4" fmla="*/ 136027 h 858971"/>
                <a:gd name="connsiteX5" fmla="*/ 1200149 w 2063749"/>
                <a:gd name="connsiteY5" fmla="*/ 580527 h 858971"/>
                <a:gd name="connsiteX6" fmla="*/ 1752599 w 2063749"/>
                <a:gd name="connsiteY6" fmla="*/ 637677 h 858971"/>
                <a:gd name="connsiteX7" fmla="*/ 2063749 w 2063749"/>
                <a:gd name="connsiteY7" fmla="*/ 390027 h 858971"/>
                <a:gd name="connsiteX8" fmla="*/ 2063749 w 2063749"/>
                <a:gd name="connsiteY8" fmla="*/ 390027 h 858971"/>
                <a:gd name="connsiteX0" fmla="*/ 0 w 2063749"/>
                <a:gd name="connsiteY0" fmla="*/ 864825 h 870219"/>
                <a:gd name="connsiteX1" fmla="*/ 381024 w 2063749"/>
                <a:gd name="connsiteY1" fmla="*/ 750524 h 870219"/>
                <a:gd name="connsiteX2" fmla="*/ 527048 w 2063749"/>
                <a:gd name="connsiteY2" fmla="*/ 350475 h 870219"/>
                <a:gd name="connsiteX3" fmla="*/ 743232 w 2063749"/>
                <a:gd name="connsiteY3" fmla="*/ 20275 h 870219"/>
                <a:gd name="connsiteX4" fmla="*/ 1143023 w 2063749"/>
                <a:gd name="connsiteY4" fmla="*/ 96475 h 870219"/>
                <a:gd name="connsiteX5" fmla="*/ 1200149 w 2063749"/>
                <a:gd name="connsiteY5" fmla="*/ 591775 h 870219"/>
                <a:gd name="connsiteX6" fmla="*/ 1752599 w 2063749"/>
                <a:gd name="connsiteY6" fmla="*/ 648925 h 870219"/>
                <a:gd name="connsiteX7" fmla="*/ 2063749 w 2063749"/>
                <a:gd name="connsiteY7" fmla="*/ 401275 h 870219"/>
                <a:gd name="connsiteX8" fmla="*/ 2063749 w 2063749"/>
                <a:gd name="connsiteY8" fmla="*/ 401275 h 870219"/>
                <a:gd name="connsiteX0" fmla="*/ 0 w 2063749"/>
                <a:gd name="connsiteY0" fmla="*/ 854005 h 859399"/>
                <a:gd name="connsiteX1" fmla="*/ 381024 w 2063749"/>
                <a:gd name="connsiteY1" fmla="*/ 739704 h 859399"/>
                <a:gd name="connsiteX2" fmla="*/ 527048 w 2063749"/>
                <a:gd name="connsiteY2" fmla="*/ 339655 h 859399"/>
                <a:gd name="connsiteX3" fmla="*/ 743232 w 2063749"/>
                <a:gd name="connsiteY3" fmla="*/ 9455 h 859399"/>
                <a:gd name="connsiteX4" fmla="*/ 1143023 w 2063749"/>
                <a:gd name="connsiteY4" fmla="*/ 85655 h 859399"/>
                <a:gd name="connsiteX5" fmla="*/ 1733625 w 2063749"/>
                <a:gd name="connsiteY5" fmla="*/ 41205 h 859399"/>
                <a:gd name="connsiteX6" fmla="*/ 1752599 w 2063749"/>
                <a:gd name="connsiteY6" fmla="*/ 638105 h 859399"/>
                <a:gd name="connsiteX7" fmla="*/ 2063749 w 2063749"/>
                <a:gd name="connsiteY7" fmla="*/ 390455 h 859399"/>
                <a:gd name="connsiteX8" fmla="*/ 2063749 w 2063749"/>
                <a:gd name="connsiteY8" fmla="*/ 390455 h 859399"/>
                <a:gd name="connsiteX0" fmla="*/ 0 w 2063749"/>
                <a:gd name="connsiteY0" fmla="*/ 940399 h 945793"/>
                <a:gd name="connsiteX1" fmla="*/ 381024 w 2063749"/>
                <a:gd name="connsiteY1" fmla="*/ 826098 h 945793"/>
                <a:gd name="connsiteX2" fmla="*/ 527048 w 2063749"/>
                <a:gd name="connsiteY2" fmla="*/ 426049 h 945793"/>
                <a:gd name="connsiteX3" fmla="*/ 743232 w 2063749"/>
                <a:gd name="connsiteY3" fmla="*/ 95849 h 945793"/>
                <a:gd name="connsiteX4" fmla="*/ 1282970 w 2063749"/>
                <a:gd name="connsiteY4" fmla="*/ 598 h 945793"/>
                <a:gd name="connsiteX5" fmla="*/ 1733625 w 2063749"/>
                <a:gd name="connsiteY5" fmla="*/ 127599 h 945793"/>
                <a:gd name="connsiteX6" fmla="*/ 1752599 w 2063749"/>
                <a:gd name="connsiteY6" fmla="*/ 724499 h 945793"/>
                <a:gd name="connsiteX7" fmla="*/ 2063749 w 2063749"/>
                <a:gd name="connsiteY7" fmla="*/ 476849 h 945793"/>
                <a:gd name="connsiteX8" fmla="*/ 2063749 w 2063749"/>
                <a:gd name="connsiteY8" fmla="*/ 476849 h 945793"/>
                <a:gd name="connsiteX0" fmla="*/ 0 w 2076804"/>
                <a:gd name="connsiteY0" fmla="*/ 940399 h 945793"/>
                <a:gd name="connsiteX1" fmla="*/ 381024 w 2076804"/>
                <a:gd name="connsiteY1" fmla="*/ 826098 h 945793"/>
                <a:gd name="connsiteX2" fmla="*/ 527048 w 2076804"/>
                <a:gd name="connsiteY2" fmla="*/ 426049 h 945793"/>
                <a:gd name="connsiteX3" fmla="*/ 743232 w 2076804"/>
                <a:gd name="connsiteY3" fmla="*/ 95849 h 945793"/>
                <a:gd name="connsiteX4" fmla="*/ 1282970 w 2076804"/>
                <a:gd name="connsiteY4" fmla="*/ 598 h 945793"/>
                <a:gd name="connsiteX5" fmla="*/ 1733625 w 2076804"/>
                <a:gd name="connsiteY5" fmla="*/ 127599 h 945793"/>
                <a:gd name="connsiteX6" fmla="*/ 1752599 w 2076804"/>
                <a:gd name="connsiteY6" fmla="*/ 724499 h 945793"/>
                <a:gd name="connsiteX7" fmla="*/ 2063749 w 2076804"/>
                <a:gd name="connsiteY7" fmla="*/ 476849 h 945793"/>
                <a:gd name="connsiteX8" fmla="*/ 2012950 w 2076804"/>
                <a:gd name="connsiteY8" fmla="*/ 699099 h 945793"/>
                <a:gd name="connsiteX0" fmla="*/ 0 w 2078066"/>
                <a:gd name="connsiteY0" fmla="*/ 940399 h 945793"/>
                <a:gd name="connsiteX1" fmla="*/ 381024 w 2078066"/>
                <a:gd name="connsiteY1" fmla="*/ 826098 h 945793"/>
                <a:gd name="connsiteX2" fmla="*/ 527048 w 2078066"/>
                <a:gd name="connsiteY2" fmla="*/ 426049 h 945793"/>
                <a:gd name="connsiteX3" fmla="*/ 743232 w 2078066"/>
                <a:gd name="connsiteY3" fmla="*/ 95849 h 945793"/>
                <a:gd name="connsiteX4" fmla="*/ 1282970 w 2078066"/>
                <a:gd name="connsiteY4" fmla="*/ 598 h 945793"/>
                <a:gd name="connsiteX5" fmla="*/ 1733625 w 2078066"/>
                <a:gd name="connsiteY5" fmla="*/ 127599 h 945793"/>
                <a:gd name="connsiteX6" fmla="*/ 2063749 w 2078066"/>
                <a:gd name="connsiteY6" fmla="*/ 476849 h 945793"/>
                <a:gd name="connsiteX7" fmla="*/ 2012950 w 2078066"/>
                <a:gd name="connsiteY7" fmla="*/ 699099 h 945793"/>
                <a:gd name="connsiteX0" fmla="*/ 0 w 2015723"/>
                <a:gd name="connsiteY0" fmla="*/ 940399 h 945793"/>
                <a:gd name="connsiteX1" fmla="*/ 381024 w 2015723"/>
                <a:gd name="connsiteY1" fmla="*/ 826098 h 945793"/>
                <a:gd name="connsiteX2" fmla="*/ 527048 w 2015723"/>
                <a:gd name="connsiteY2" fmla="*/ 426049 h 945793"/>
                <a:gd name="connsiteX3" fmla="*/ 743232 w 2015723"/>
                <a:gd name="connsiteY3" fmla="*/ 95849 h 945793"/>
                <a:gd name="connsiteX4" fmla="*/ 1282970 w 2015723"/>
                <a:gd name="connsiteY4" fmla="*/ 598 h 945793"/>
                <a:gd name="connsiteX5" fmla="*/ 1733625 w 2015723"/>
                <a:gd name="connsiteY5" fmla="*/ 127599 h 945793"/>
                <a:gd name="connsiteX6" fmla="*/ 1919071 w 2015723"/>
                <a:gd name="connsiteY6" fmla="*/ 337149 h 945793"/>
                <a:gd name="connsiteX7" fmla="*/ 2012950 w 2015723"/>
                <a:gd name="connsiteY7" fmla="*/ 699099 h 945793"/>
                <a:gd name="connsiteX0" fmla="*/ 0 w 1971285"/>
                <a:gd name="connsiteY0" fmla="*/ 914998 h 922352"/>
                <a:gd name="connsiteX1" fmla="*/ 336586 w 1971285"/>
                <a:gd name="connsiteY1" fmla="*/ 826098 h 922352"/>
                <a:gd name="connsiteX2" fmla="*/ 482610 w 1971285"/>
                <a:gd name="connsiteY2" fmla="*/ 426049 h 922352"/>
                <a:gd name="connsiteX3" fmla="*/ 698794 w 1971285"/>
                <a:gd name="connsiteY3" fmla="*/ 95849 h 922352"/>
                <a:gd name="connsiteX4" fmla="*/ 1238532 w 1971285"/>
                <a:gd name="connsiteY4" fmla="*/ 598 h 922352"/>
                <a:gd name="connsiteX5" fmla="*/ 1689187 w 1971285"/>
                <a:gd name="connsiteY5" fmla="*/ 127599 h 922352"/>
                <a:gd name="connsiteX6" fmla="*/ 1874633 w 1971285"/>
                <a:gd name="connsiteY6" fmla="*/ 337149 h 922352"/>
                <a:gd name="connsiteX7" fmla="*/ 1968512 w 1971285"/>
                <a:gd name="connsiteY7" fmla="*/ 699099 h 922352"/>
                <a:gd name="connsiteX0" fmla="*/ 0 w 1971285"/>
                <a:gd name="connsiteY0" fmla="*/ 914998 h 916213"/>
                <a:gd name="connsiteX1" fmla="*/ 254007 w 1971285"/>
                <a:gd name="connsiteY1" fmla="*/ 553048 h 916213"/>
                <a:gd name="connsiteX2" fmla="*/ 482610 w 1971285"/>
                <a:gd name="connsiteY2" fmla="*/ 426049 h 916213"/>
                <a:gd name="connsiteX3" fmla="*/ 698794 w 1971285"/>
                <a:gd name="connsiteY3" fmla="*/ 95849 h 916213"/>
                <a:gd name="connsiteX4" fmla="*/ 1238532 w 1971285"/>
                <a:gd name="connsiteY4" fmla="*/ 598 h 916213"/>
                <a:gd name="connsiteX5" fmla="*/ 1689187 w 1971285"/>
                <a:gd name="connsiteY5" fmla="*/ 127599 h 916213"/>
                <a:gd name="connsiteX6" fmla="*/ 1874633 w 1971285"/>
                <a:gd name="connsiteY6" fmla="*/ 337149 h 916213"/>
                <a:gd name="connsiteX7" fmla="*/ 1968512 w 1971285"/>
                <a:gd name="connsiteY7" fmla="*/ 699099 h 916213"/>
                <a:gd name="connsiteX0" fmla="*/ 0 w 1971285"/>
                <a:gd name="connsiteY0" fmla="*/ 914726 h 916068"/>
                <a:gd name="connsiteX1" fmla="*/ 254007 w 1971285"/>
                <a:gd name="connsiteY1" fmla="*/ 552776 h 916068"/>
                <a:gd name="connsiteX2" fmla="*/ 501667 w 1971285"/>
                <a:gd name="connsiteY2" fmla="*/ 241627 h 916068"/>
                <a:gd name="connsiteX3" fmla="*/ 698794 w 1971285"/>
                <a:gd name="connsiteY3" fmla="*/ 95577 h 916068"/>
                <a:gd name="connsiteX4" fmla="*/ 1238532 w 1971285"/>
                <a:gd name="connsiteY4" fmla="*/ 326 h 916068"/>
                <a:gd name="connsiteX5" fmla="*/ 1689187 w 1971285"/>
                <a:gd name="connsiteY5" fmla="*/ 127327 h 916068"/>
                <a:gd name="connsiteX6" fmla="*/ 1874633 w 1971285"/>
                <a:gd name="connsiteY6" fmla="*/ 336877 h 916068"/>
                <a:gd name="connsiteX7" fmla="*/ 1968512 w 1971285"/>
                <a:gd name="connsiteY7" fmla="*/ 698827 h 916068"/>
                <a:gd name="connsiteX0" fmla="*/ 0 w 1970884"/>
                <a:gd name="connsiteY0" fmla="*/ 915497 h 916839"/>
                <a:gd name="connsiteX1" fmla="*/ 254007 w 1970884"/>
                <a:gd name="connsiteY1" fmla="*/ 553547 h 916839"/>
                <a:gd name="connsiteX2" fmla="*/ 501667 w 1970884"/>
                <a:gd name="connsiteY2" fmla="*/ 242398 h 916839"/>
                <a:gd name="connsiteX3" fmla="*/ 698794 w 1970884"/>
                <a:gd name="connsiteY3" fmla="*/ 96348 h 916839"/>
                <a:gd name="connsiteX4" fmla="*/ 1238532 w 1970884"/>
                <a:gd name="connsiteY4" fmla="*/ 1097 h 916839"/>
                <a:gd name="connsiteX5" fmla="*/ 1772521 w 1970884"/>
                <a:gd name="connsiteY5" fmla="*/ 64598 h 916839"/>
                <a:gd name="connsiteX6" fmla="*/ 1874633 w 1970884"/>
                <a:gd name="connsiteY6" fmla="*/ 337648 h 916839"/>
                <a:gd name="connsiteX7" fmla="*/ 1968512 w 1970884"/>
                <a:gd name="connsiteY7" fmla="*/ 699598 h 916839"/>
                <a:gd name="connsiteX0" fmla="*/ 0 w 1968512"/>
                <a:gd name="connsiteY0" fmla="*/ 928492 h 929834"/>
                <a:gd name="connsiteX1" fmla="*/ 254007 w 1968512"/>
                <a:gd name="connsiteY1" fmla="*/ 566542 h 929834"/>
                <a:gd name="connsiteX2" fmla="*/ 501667 w 1968512"/>
                <a:gd name="connsiteY2" fmla="*/ 255393 h 929834"/>
                <a:gd name="connsiteX3" fmla="*/ 698794 w 1968512"/>
                <a:gd name="connsiteY3" fmla="*/ 109343 h 929834"/>
                <a:gd name="connsiteX4" fmla="*/ 1238532 w 1968512"/>
                <a:gd name="connsiteY4" fmla="*/ 14092 h 929834"/>
                <a:gd name="connsiteX5" fmla="*/ 1772521 w 1968512"/>
                <a:gd name="connsiteY5" fmla="*/ 77593 h 929834"/>
                <a:gd name="connsiteX6" fmla="*/ 1968512 w 1968512"/>
                <a:gd name="connsiteY6" fmla="*/ 712593 h 929834"/>
                <a:gd name="connsiteX0" fmla="*/ 0 w 2178136"/>
                <a:gd name="connsiteY0" fmla="*/ 915051 h 916393"/>
                <a:gd name="connsiteX1" fmla="*/ 254007 w 2178136"/>
                <a:gd name="connsiteY1" fmla="*/ 553101 h 916393"/>
                <a:gd name="connsiteX2" fmla="*/ 501667 w 2178136"/>
                <a:gd name="connsiteY2" fmla="*/ 241952 h 916393"/>
                <a:gd name="connsiteX3" fmla="*/ 698794 w 2178136"/>
                <a:gd name="connsiteY3" fmla="*/ 95902 h 916393"/>
                <a:gd name="connsiteX4" fmla="*/ 1238532 w 2178136"/>
                <a:gd name="connsiteY4" fmla="*/ 651 h 916393"/>
                <a:gd name="connsiteX5" fmla="*/ 1772521 w 2178136"/>
                <a:gd name="connsiteY5" fmla="*/ 64152 h 916393"/>
                <a:gd name="connsiteX6" fmla="*/ 2178136 w 2178136"/>
                <a:gd name="connsiteY6" fmla="*/ 248302 h 916393"/>
                <a:gd name="connsiteX0" fmla="*/ 0 w 2019309"/>
                <a:gd name="connsiteY0" fmla="*/ 914863 h 916205"/>
                <a:gd name="connsiteX1" fmla="*/ 254007 w 2019309"/>
                <a:gd name="connsiteY1" fmla="*/ 552913 h 916205"/>
                <a:gd name="connsiteX2" fmla="*/ 501667 w 2019309"/>
                <a:gd name="connsiteY2" fmla="*/ 241764 h 916205"/>
                <a:gd name="connsiteX3" fmla="*/ 698794 w 2019309"/>
                <a:gd name="connsiteY3" fmla="*/ 95714 h 916205"/>
                <a:gd name="connsiteX4" fmla="*/ 1238532 w 2019309"/>
                <a:gd name="connsiteY4" fmla="*/ 463 h 916205"/>
                <a:gd name="connsiteX5" fmla="*/ 1772521 w 2019309"/>
                <a:gd name="connsiteY5" fmla="*/ 63964 h 916205"/>
                <a:gd name="connsiteX6" fmla="*/ 2019309 w 2019309"/>
                <a:gd name="connsiteY6" fmla="*/ 165564 h 9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09" h="916205">
                  <a:moveTo>
                    <a:pt x="0" y="914863"/>
                  </a:moveTo>
                  <a:cubicBezTo>
                    <a:pt x="41804" y="937617"/>
                    <a:pt x="170396" y="665096"/>
                    <a:pt x="254007" y="552913"/>
                  </a:cubicBezTo>
                  <a:cubicBezTo>
                    <a:pt x="337618" y="440730"/>
                    <a:pt x="427536" y="317964"/>
                    <a:pt x="501667" y="241764"/>
                  </a:cubicBezTo>
                  <a:cubicBezTo>
                    <a:pt x="575798" y="165564"/>
                    <a:pt x="575983" y="135931"/>
                    <a:pt x="698794" y="95714"/>
                  </a:cubicBezTo>
                  <a:cubicBezTo>
                    <a:pt x="821605" y="55497"/>
                    <a:pt x="1059578" y="5755"/>
                    <a:pt x="1238532" y="463"/>
                  </a:cubicBezTo>
                  <a:cubicBezTo>
                    <a:pt x="1417486" y="-4829"/>
                    <a:pt x="1642391" y="36447"/>
                    <a:pt x="1772521" y="63964"/>
                  </a:cubicBezTo>
                  <a:cubicBezTo>
                    <a:pt x="1902651" y="91481"/>
                    <a:pt x="1978478" y="33272"/>
                    <a:pt x="2019309" y="16556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23" name="Freeform 22"/>
            <p:cNvSpPr/>
            <p:nvPr/>
          </p:nvSpPr>
          <p:spPr>
            <a:xfrm>
              <a:off x="755650" y="273027"/>
              <a:ext cx="2070098" cy="1073503"/>
            </a:xfrm>
            <a:custGeom>
              <a:avLst/>
              <a:gdLst>
                <a:gd name="connsiteX0" fmla="*/ 0 w 2057400"/>
                <a:gd name="connsiteY0" fmla="*/ 879930 h 898409"/>
                <a:gd name="connsiteX1" fmla="*/ 419100 w 2057400"/>
                <a:gd name="connsiteY1" fmla="*/ 886280 h 898409"/>
                <a:gd name="connsiteX2" fmla="*/ 1003300 w 2057400"/>
                <a:gd name="connsiteY2" fmla="*/ 740230 h 898409"/>
                <a:gd name="connsiteX3" fmla="*/ 1397000 w 2057400"/>
                <a:gd name="connsiteY3" fmla="*/ 111580 h 898409"/>
                <a:gd name="connsiteX4" fmla="*/ 1905000 w 2057400"/>
                <a:gd name="connsiteY4" fmla="*/ 73480 h 898409"/>
                <a:gd name="connsiteX5" fmla="*/ 2057400 w 2057400"/>
                <a:gd name="connsiteY5" fmla="*/ 873580 h 898409"/>
                <a:gd name="connsiteX6" fmla="*/ 2057400 w 2057400"/>
                <a:gd name="connsiteY6" fmla="*/ 873580 h 898409"/>
                <a:gd name="connsiteX0" fmla="*/ 0 w 2057400"/>
                <a:gd name="connsiteY0" fmla="*/ 829464 h 847943"/>
                <a:gd name="connsiteX1" fmla="*/ 419100 w 2057400"/>
                <a:gd name="connsiteY1" fmla="*/ 835814 h 847943"/>
                <a:gd name="connsiteX2" fmla="*/ 1003300 w 2057400"/>
                <a:gd name="connsiteY2" fmla="*/ 689764 h 847943"/>
                <a:gd name="connsiteX3" fmla="*/ 1327150 w 2057400"/>
                <a:gd name="connsiteY3" fmla="*/ 258078 h 847943"/>
                <a:gd name="connsiteX4" fmla="*/ 1905000 w 2057400"/>
                <a:gd name="connsiteY4" fmla="*/ 23014 h 847943"/>
                <a:gd name="connsiteX5" fmla="*/ 2057400 w 2057400"/>
                <a:gd name="connsiteY5" fmla="*/ 823114 h 847943"/>
                <a:gd name="connsiteX6" fmla="*/ 2057400 w 2057400"/>
                <a:gd name="connsiteY6" fmla="*/ 823114 h 847943"/>
                <a:gd name="connsiteX0" fmla="*/ 0 w 2057400"/>
                <a:gd name="connsiteY0" fmla="*/ 580490 h 598969"/>
                <a:gd name="connsiteX1" fmla="*/ 419100 w 2057400"/>
                <a:gd name="connsiteY1" fmla="*/ 586840 h 598969"/>
                <a:gd name="connsiteX2" fmla="*/ 1003300 w 2057400"/>
                <a:gd name="connsiteY2" fmla="*/ 440790 h 598969"/>
                <a:gd name="connsiteX3" fmla="*/ 1327150 w 2057400"/>
                <a:gd name="connsiteY3" fmla="*/ 9104 h 598969"/>
                <a:gd name="connsiteX4" fmla="*/ 1809750 w 2057400"/>
                <a:gd name="connsiteY4" fmla="*/ 180544 h 598969"/>
                <a:gd name="connsiteX5" fmla="*/ 2057400 w 2057400"/>
                <a:gd name="connsiteY5" fmla="*/ 574140 h 598969"/>
                <a:gd name="connsiteX6" fmla="*/ 2057400 w 2057400"/>
                <a:gd name="connsiteY6" fmla="*/ 574140 h 598969"/>
                <a:gd name="connsiteX0" fmla="*/ 0 w 2057400"/>
                <a:gd name="connsiteY0" fmla="*/ 459710 h 478189"/>
                <a:gd name="connsiteX1" fmla="*/ 419100 w 2057400"/>
                <a:gd name="connsiteY1" fmla="*/ 466060 h 478189"/>
                <a:gd name="connsiteX2" fmla="*/ 1003300 w 2057400"/>
                <a:gd name="connsiteY2" fmla="*/ 320010 h 478189"/>
                <a:gd name="connsiteX3" fmla="*/ 1327150 w 2057400"/>
                <a:gd name="connsiteY3" fmla="*/ 28063 h 478189"/>
                <a:gd name="connsiteX4" fmla="*/ 1809750 w 2057400"/>
                <a:gd name="connsiteY4" fmla="*/ 59764 h 478189"/>
                <a:gd name="connsiteX5" fmla="*/ 2057400 w 2057400"/>
                <a:gd name="connsiteY5" fmla="*/ 453360 h 478189"/>
                <a:gd name="connsiteX6" fmla="*/ 2057400 w 2057400"/>
                <a:gd name="connsiteY6" fmla="*/ 453360 h 478189"/>
                <a:gd name="connsiteX0" fmla="*/ 0 w 2057400"/>
                <a:gd name="connsiteY0" fmla="*/ 466966 h 478149"/>
                <a:gd name="connsiteX1" fmla="*/ 419100 w 2057400"/>
                <a:gd name="connsiteY1" fmla="*/ 473316 h 478149"/>
                <a:gd name="connsiteX2" fmla="*/ 952500 w 2057400"/>
                <a:gd name="connsiteY2" fmla="*/ 429008 h 478149"/>
                <a:gd name="connsiteX3" fmla="*/ 1327150 w 2057400"/>
                <a:gd name="connsiteY3" fmla="*/ 35319 h 478149"/>
                <a:gd name="connsiteX4" fmla="*/ 1809750 w 2057400"/>
                <a:gd name="connsiteY4" fmla="*/ 67020 h 478149"/>
                <a:gd name="connsiteX5" fmla="*/ 2057400 w 2057400"/>
                <a:gd name="connsiteY5" fmla="*/ 460616 h 478149"/>
                <a:gd name="connsiteX6" fmla="*/ 2057400 w 2057400"/>
                <a:gd name="connsiteY6" fmla="*/ 460616 h 478149"/>
                <a:gd name="connsiteX0" fmla="*/ 0 w 2057400"/>
                <a:gd name="connsiteY0" fmla="*/ 466966 h 584739"/>
                <a:gd name="connsiteX1" fmla="*/ 393700 w 2057400"/>
                <a:gd name="connsiteY1" fmla="*/ 584475 h 584739"/>
                <a:gd name="connsiteX2" fmla="*/ 952500 w 2057400"/>
                <a:gd name="connsiteY2" fmla="*/ 429008 h 584739"/>
                <a:gd name="connsiteX3" fmla="*/ 1327150 w 2057400"/>
                <a:gd name="connsiteY3" fmla="*/ 35319 h 584739"/>
                <a:gd name="connsiteX4" fmla="*/ 1809750 w 2057400"/>
                <a:gd name="connsiteY4" fmla="*/ 67020 h 584739"/>
                <a:gd name="connsiteX5" fmla="*/ 2057400 w 2057400"/>
                <a:gd name="connsiteY5" fmla="*/ 460616 h 584739"/>
                <a:gd name="connsiteX6" fmla="*/ 2057400 w 2057400"/>
                <a:gd name="connsiteY6" fmla="*/ 460616 h 584739"/>
                <a:gd name="connsiteX0" fmla="*/ 0 w 2082800"/>
                <a:gd name="connsiteY0" fmla="*/ 584103 h 599846"/>
                <a:gd name="connsiteX1" fmla="*/ 419100 w 2082800"/>
                <a:gd name="connsiteY1" fmla="*/ 584475 h 599846"/>
                <a:gd name="connsiteX2" fmla="*/ 977900 w 2082800"/>
                <a:gd name="connsiteY2" fmla="*/ 429008 h 599846"/>
                <a:gd name="connsiteX3" fmla="*/ 1352550 w 2082800"/>
                <a:gd name="connsiteY3" fmla="*/ 35319 h 599846"/>
                <a:gd name="connsiteX4" fmla="*/ 1835150 w 2082800"/>
                <a:gd name="connsiteY4" fmla="*/ 67020 h 599846"/>
                <a:gd name="connsiteX5" fmla="*/ 2082800 w 2082800"/>
                <a:gd name="connsiteY5" fmla="*/ 460616 h 599846"/>
                <a:gd name="connsiteX6" fmla="*/ 2082800 w 2082800"/>
                <a:gd name="connsiteY6" fmla="*/ 460616 h 599846"/>
                <a:gd name="connsiteX0" fmla="*/ 0 w 2096843"/>
                <a:gd name="connsiteY0" fmla="*/ 584103 h 599846"/>
                <a:gd name="connsiteX1" fmla="*/ 419100 w 2096843"/>
                <a:gd name="connsiteY1" fmla="*/ 584475 h 599846"/>
                <a:gd name="connsiteX2" fmla="*/ 977900 w 2096843"/>
                <a:gd name="connsiteY2" fmla="*/ 429008 h 599846"/>
                <a:gd name="connsiteX3" fmla="*/ 1352550 w 2096843"/>
                <a:gd name="connsiteY3" fmla="*/ 35319 h 599846"/>
                <a:gd name="connsiteX4" fmla="*/ 1835150 w 2096843"/>
                <a:gd name="connsiteY4" fmla="*/ 67020 h 599846"/>
                <a:gd name="connsiteX5" fmla="*/ 2082800 w 2096843"/>
                <a:gd name="connsiteY5" fmla="*/ 460616 h 599846"/>
                <a:gd name="connsiteX6" fmla="*/ 2063750 w 2096843"/>
                <a:gd name="connsiteY6" fmla="*/ 536949 h 599846"/>
                <a:gd name="connsiteX0" fmla="*/ 0 w 2096843"/>
                <a:gd name="connsiteY0" fmla="*/ 583943 h 599771"/>
                <a:gd name="connsiteX1" fmla="*/ 419100 w 2096843"/>
                <a:gd name="connsiteY1" fmla="*/ 584475 h 599771"/>
                <a:gd name="connsiteX2" fmla="*/ 977900 w 2096843"/>
                <a:gd name="connsiteY2" fmla="*/ 429008 h 599771"/>
                <a:gd name="connsiteX3" fmla="*/ 1352550 w 2096843"/>
                <a:gd name="connsiteY3" fmla="*/ 35319 h 599771"/>
                <a:gd name="connsiteX4" fmla="*/ 1835150 w 2096843"/>
                <a:gd name="connsiteY4" fmla="*/ 67020 h 599771"/>
                <a:gd name="connsiteX5" fmla="*/ 2082800 w 2096843"/>
                <a:gd name="connsiteY5" fmla="*/ 460616 h 599771"/>
                <a:gd name="connsiteX6" fmla="*/ 2063750 w 2096843"/>
                <a:gd name="connsiteY6" fmla="*/ 536949 h 599771"/>
                <a:gd name="connsiteX0" fmla="*/ 0 w 2096843"/>
                <a:gd name="connsiteY0" fmla="*/ 587612 h 599974"/>
                <a:gd name="connsiteX1" fmla="*/ 419100 w 2096843"/>
                <a:gd name="connsiteY1" fmla="*/ 588144 h 599974"/>
                <a:gd name="connsiteX2" fmla="*/ 971550 w 2096843"/>
                <a:gd name="connsiteY2" fmla="*/ 483559 h 599974"/>
                <a:gd name="connsiteX3" fmla="*/ 1352550 w 2096843"/>
                <a:gd name="connsiteY3" fmla="*/ 38988 h 599974"/>
                <a:gd name="connsiteX4" fmla="*/ 1835150 w 2096843"/>
                <a:gd name="connsiteY4" fmla="*/ 70689 h 599974"/>
                <a:gd name="connsiteX5" fmla="*/ 2082800 w 2096843"/>
                <a:gd name="connsiteY5" fmla="*/ 464285 h 599974"/>
                <a:gd name="connsiteX6" fmla="*/ 2063750 w 2096843"/>
                <a:gd name="connsiteY6" fmla="*/ 540618 h 599974"/>
                <a:gd name="connsiteX0" fmla="*/ 0 w 2077793"/>
                <a:gd name="connsiteY0" fmla="*/ 763067 h 764137"/>
                <a:gd name="connsiteX1" fmla="*/ 400050 w 2077793"/>
                <a:gd name="connsiteY1" fmla="*/ 588144 h 764137"/>
                <a:gd name="connsiteX2" fmla="*/ 952500 w 2077793"/>
                <a:gd name="connsiteY2" fmla="*/ 483559 h 764137"/>
                <a:gd name="connsiteX3" fmla="*/ 1333500 w 2077793"/>
                <a:gd name="connsiteY3" fmla="*/ 38988 h 764137"/>
                <a:gd name="connsiteX4" fmla="*/ 1816100 w 2077793"/>
                <a:gd name="connsiteY4" fmla="*/ 70689 h 764137"/>
                <a:gd name="connsiteX5" fmla="*/ 2063750 w 2077793"/>
                <a:gd name="connsiteY5" fmla="*/ 464285 h 764137"/>
                <a:gd name="connsiteX6" fmla="*/ 2044700 w 2077793"/>
                <a:gd name="connsiteY6" fmla="*/ 540618 h 764137"/>
                <a:gd name="connsiteX0" fmla="*/ 0 w 2077793"/>
                <a:gd name="connsiteY0" fmla="*/ 763067 h 763447"/>
                <a:gd name="connsiteX1" fmla="*/ 304788 w 2077793"/>
                <a:gd name="connsiteY1" fmla="*/ 308352 h 763447"/>
                <a:gd name="connsiteX2" fmla="*/ 952500 w 2077793"/>
                <a:gd name="connsiteY2" fmla="*/ 483559 h 763447"/>
                <a:gd name="connsiteX3" fmla="*/ 1333500 w 2077793"/>
                <a:gd name="connsiteY3" fmla="*/ 38988 h 763447"/>
                <a:gd name="connsiteX4" fmla="*/ 1816100 w 2077793"/>
                <a:gd name="connsiteY4" fmla="*/ 70689 h 763447"/>
                <a:gd name="connsiteX5" fmla="*/ 2063750 w 2077793"/>
                <a:gd name="connsiteY5" fmla="*/ 464285 h 763447"/>
                <a:gd name="connsiteX6" fmla="*/ 2044700 w 2077793"/>
                <a:gd name="connsiteY6" fmla="*/ 540618 h 763447"/>
                <a:gd name="connsiteX0" fmla="*/ 0 w 2077793"/>
                <a:gd name="connsiteY0" fmla="*/ 922229 h 922730"/>
                <a:gd name="connsiteX1" fmla="*/ 304788 w 2077793"/>
                <a:gd name="connsiteY1" fmla="*/ 467514 h 922730"/>
                <a:gd name="connsiteX2" fmla="*/ 736573 w 2077793"/>
                <a:gd name="connsiteY2" fmla="*/ 6549 h 922730"/>
                <a:gd name="connsiteX3" fmla="*/ 1333500 w 2077793"/>
                <a:gd name="connsiteY3" fmla="*/ 198150 h 922730"/>
                <a:gd name="connsiteX4" fmla="*/ 1816100 w 2077793"/>
                <a:gd name="connsiteY4" fmla="*/ 229851 h 922730"/>
                <a:gd name="connsiteX5" fmla="*/ 2063750 w 2077793"/>
                <a:gd name="connsiteY5" fmla="*/ 623447 h 922730"/>
                <a:gd name="connsiteX6" fmla="*/ 2044700 w 2077793"/>
                <a:gd name="connsiteY6" fmla="*/ 699780 h 922730"/>
                <a:gd name="connsiteX0" fmla="*/ 0 w 2077793"/>
                <a:gd name="connsiteY0" fmla="*/ 1212653 h 1213154"/>
                <a:gd name="connsiteX1" fmla="*/ 304788 w 2077793"/>
                <a:gd name="connsiteY1" fmla="*/ 757938 h 1213154"/>
                <a:gd name="connsiteX2" fmla="*/ 736573 w 2077793"/>
                <a:gd name="connsiteY2" fmla="*/ 296973 h 1213154"/>
                <a:gd name="connsiteX3" fmla="*/ 1263882 w 2077793"/>
                <a:gd name="connsiteY3" fmla="*/ 4463 h 1213154"/>
                <a:gd name="connsiteX4" fmla="*/ 1816100 w 2077793"/>
                <a:gd name="connsiteY4" fmla="*/ 520275 h 1213154"/>
                <a:gd name="connsiteX5" fmla="*/ 2063750 w 2077793"/>
                <a:gd name="connsiteY5" fmla="*/ 913871 h 1213154"/>
                <a:gd name="connsiteX6" fmla="*/ 2044700 w 2077793"/>
                <a:gd name="connsiteY6" fmla="*/ 990204 h 1213154"/>
                <a:gd name="connsiteX0" fmla="*/ 0 w 2071479"/>
                <a:gd name="connsiteY0" fmla="*/ 1258485 h 1258986"/>
                <a:gd name="connsiteX1" fmla="*/ 304788 w 2071479"/>
                <a:gd name="connsiteY1" fmla="*/ 803770 h 1258986"/>
                <a:gd name="connsiteX2" fmla="*/ 736573 w 2071479"/>
                <a:gd name="connsiteY2" fmla="*/ 342805 h 1258986"/>
                <a:gd name="connsiteX3" fmla="*/ 1263882 w 2071479"/>
                <a:gd name="connsiteY3" fmla="*/ 50295 h 1258986"/>
                <a:gd name="connsiteX4" fmla="*/ 1905311 w 2071479"/>
                <a:gd name="connsiteY4" fmla="*/ 94808 h 1258986"/>
                <a:gd name="connsiteX5" fmla="*/ 2063750 w 2071479"/>
                <a:gd name="connsiteY5" fmla="*/ 959703 h 1258986"/>
                <a:gd name="connsiteX6" fmla="*/ 2044700 w 2071479"/>
                <a:gd name="connsiteY6" fmla="*/ 1036036 h 1258986"/>
                <a:gd name="connsiteX0" fmla="*/ 0 w 2155539"/>
                <a:gd name="connsiteY0" fmla="*/ 1231778 h 1232279"/>
                <a:gd name="connsiteX1" fmla="*/ 304788 w 2155539"/>
                <a:gd name="connsiteY1" fmla="*/ 777063 h 1232279"/>
                <a:gd name="connsiteX2" fmla="*/ 736573 w 2155539"/>
                <a:gd name="connsiteY2" fmla="*/ 316098 h 1232279"/>
                <a:gd name="connsiteX3" fmla="*/ 1263882 w 2155539"/>
                <a:gd name="connsiteY3" fmla="*/ 23588 h 1232279"/>
                <a:gd name="connsiteX4" fmla="*/ 1905311 w 2155539"/>
                <a:gd name="connsiteY4" fmla="*/ 68101 h 1232279"/>
                <a:gd name="connsiteX5" fmla="*/ 2152661 w 2155539"/>
                <a:gd name="connsiteY5" fmla="*/ 68101 h 1232279"/>
                <a:gd name="connsiteX6" fmla="*/ 2044700 w 2155539"/>
                <a:gd name="connsiteY6" fmla="*/ 1009329 h 1232279"/>
                <a:gd name="connsiteX0" fmla="*/ 0 w 2217391"/>
                <a:gd name="connsiteY0" fmla="*/ 1220156 h 1220657"/>
                <a:gd name="connsiteX1" fmla="*/ 304788 w 2217391"/>
                <a:gd name="connsiteY1" fmla="*/ 765441 h 1220657"/>
                <a:gd name="connsiteX2" fmla="*/ 736573 w 2217391"/>
                <a:gd name="connsiteY2" fmla="*/ 304476 h 1220657"/>
                <a:gd name="connsiteX3" fmla="*/ 1263882 w 2217391"/>
                <a:gd name="connsiteY3" fmla="*/ 11966 h 1220657"/>
                <a:gd name="connsiteX4" fmla="*/ 1905311 w 2217391"/>
                <a:gd name="connsiteY4" fmla="*/ 56479 h 1220657"/>
                <a:gd name="connsiteX5" fmla="*/ 2152661 w 2217391"/>
                <a:gd name="connsiteY5" fmla="*/ 56479 h 1220657"/>
                <a:gd name="connsiteX6" fmla="*/ 2216172 w 2217391"/>
                <a:gd name="connsiteY6" fmla="*/ 100991 h 1220657"/>
                <a:gd name="connsiteX0" fmla="*/ 0 w 2224292"/>
                <a:gd name="connsiteY0" fmla="*/ 1231602 h 1232103"/>
                <a:gd name="connsiteX1" fmla="*/ 304788 w 2224292"/>
                <a:gd name="connsiteY1" fmla="*/ 776887 h 1232103"/>
                <a:gd name="connsiteX2" fmla="*/ 736573 w 2224292"/>
                <a:gd name="connsiteY2" fmla="*/ 315922 h 1232103"/>
                <a:gd name="connsiteX3" fmla="*/ 1263882 w 2224292"/>
                <a:gd name="connsiteY3" fmla="*/ 23412 h 1232103"/>
                <a:gd name="connsiteX4" fmla="*/ 1638482 w 2224292"/>
                <a:gd name="connsiteY4" fmla="*/ 23412 h 1232103"/>
                <a:gd name="connsiteX5" fmla="*/ 2152661 w 2224292"/>
                <a:gd name="connsiteY5" fmla="*/ 67925 h 1232103"/>
                <a:gd name="connsiteX6" fmla="*/ 2216172 w 2224292"/>
                <a:gd name="connsiteY6" fmla="*/ 112437 h 1232103"/>
                <a:gd name="connsiteX0" fmla="*/ 0 w 2168613"/>
                <a:gd name="connsiteY0" fmla="*/ 1231602 h 1232103"/>
                <a:gd name="connsiteX1" fmla="*/ 304788 w 2168613"/>
                <a:gd name="connsiteY1" fmla="*/ 776887 h 1232103"/>
                <a:gd name="connsiteX2" fmla="*/ 736573 w 2168613"/>
                <a:gd name="connsiteY2" fmla="*/ 315922 h 1232103"/>
                <a:gd name="connsiteX3" fmla="*/ 1263882 w 2168613"/>
                <a:gd name="connsiteY3" fmla="*/ 23412 h 1232103"/>
                <a:gd name="connsiteX4" fmla="*/ 1638482 w 2168613"/>
                <a:gd name="connsiteY4" fmla="*/ 23412 h 1232103"/>
                <a:gd name="connsiteX5" fmla="*/ 2152661 w 2168613"/>
                <a:gd name="connsiteY5" fmla="*/ 67925 h 1232103"/>
                <a:gd name="connsiteX6" fmla="*/ 2044701 w 2168613"/>
                <a:gd name="connsiteY6" fmla="*/ 67924 h 1232103"/>
                <a:gd name="connsiteX0" fmla="*/ 0 w 2222445"/>
                <a:gd name="connsiteY0" fmla="*/ 1230582 h 1231083"/>
                <a:gd name="connsiteX1" fmla="*/ 304788 w 2222445"/>
                <a:gd name="connsiteY1" fmla="*/ 775867 h 1231083"/>
                <a:gd name="connsiteX2" fmla="*/ 736573 w 2222445"/>
                <a:gd name="connsiteY2" fmla="*/ 314902 h 1231083"/>
                <a:gd name="connsiteX3" fmla="*/ 1263882 w 2222445"/>
                <a:gd name="connsiteY3" fmla="*/ 22392 h 1231083"/>
                <a:gd name="connsiteX4" fmla="*/ 1638482 w 2222445"/>
                <a:gd name="connsiteY4" fmla="*/ 22392 h 1231083"/>
                <a:gd name="connsiteX5" fmla="*/ 2209826 w 2222445"/>
                <a:gd name="connsiteY5" fmla="*/ 41468 h 1231083"/>
                <a:gd name="connsiteX6" fmla="*/ 2044701 w 2222445"/>
                <a:gd name="connsiteY6" fmla="*/ 66904 h 1231083"/>
                <a:gd name="connsiteX0" fmla="*/ 0 w 2222445"/>
                <a:gd name="connsiteY0" fmla="*/ 1230582 h 1231227"/>
                <a:gd name="connsiteX1" fmla="*/ 184317 w 2222445"/>
                <a:gd name="connsiteY1" fmla="*/ 849047 h 1231227"/>
                <a:gd name="connsiteX2" fmla="*/ 736573 w 2222445"/>
                <a:gd name="connsiteY2" fmla="*/ 314902 h 1231227"/>
                <a:gd name="connsiteX3" fmla="*/ 1263882 w 2222445"/>
                <a:gd name="connsiteY3" fmla="*/ 22392 h 1231227"/>
                <a:gd name="connsiteX4" fmla="*/ 1638482 w 2222445"/>
                <a:gd name="connsiteY4" fmla="*/ 22392 h 1231227"/>
                <a:gd name="connsiteX5" fmla="*/ 2209826 w 2222445"/>
                <a:gd name="connsiteY5" fmla="*/ 41468 h 1231227"/>
                <a:gd name="connsiteX6" fmla="*/ 2044701 w 2222445"/>
                <a:gd name="connsiteY6" fmla="*/ 66904 h 1231227"/>
                <a:gd name="connsiteX0" fmla="*/ 0 w 2222445"/>
                <a:gd name="connsiteY0" fmla="*/ 1239054 h 1239654"/>
                <a:gd name="connsiteX1" fmla="*/ 184317 w 2222445"/>
                <a:gd name="connsiteY1" fmla="*/ 857519 h 1239654"/>
                <a:gd name="connsiteX2" fmla="*/ 482522 w 2222445"/>
                <a:gd name="connsiteY2" fmla="*/ 437834 h 1239654"/>
                <a:gd name="connsiteX3" fmla="*/ 1263882 w 2222445"/>
                <a:gd name="connsiteY3" fmla="*/ 30864 h 1239654"/>
                <a:gd name="connsiteX4" fmla="*/ 1638482 w 2222445"/>
                <a:gd name="connsiteY4" fmla="*/ 30864 h 1239654"/>
                <a:gd name="connsiteX5" fmla="*/ 2209826 w 2222445"/>
                <a:gd name="connsiteY5" fmla="*/ 49940 h 1239654"/>
                <a:gd name="connsiteX6" fmla="*/ 2044701 w 2222445"/>
                <a:gd name="connsiteY6" fmla="*/ 75376 h 1239654"/>
                <a:gd name="connsiteX0" fmla="*/ 0 w 2222445"/>
                <a:gd name="connsiteY0" fmla="*/ 1216538 h 1217138"/>
                <a:gd name="connsiteX1" fmla="*/ 184317 w 2222445"/>
                <a:gd name="connsiteY1" fmla="*/ 835003 h 1217138"/>
                <a:gd name="connsiteX2" fmla="*/ 482522 w 2222445"/>
                <a:gd name="connsiteY2" fmla="*/ 415318 h 1217138"/>
                <a:gd name="connsiteX3" fmla="*/ 876453 w 2222445"/>
                <a:gd name="connsiteY3" fmla="*/ 173679 h 1217138"/>
                <a:gd name="connsiteX4" fmla="*/ 1638482 w 2222445"/>
                <a:gd name="connsiteY4" fmla="*/ 8348 h 1217138"/>
                <a:gd name="connsiteX5" fmla="*/ 2209826 w 2222445"/>
                <a:gd name="connsiteY5" fmla="*/ 27424 h 1217138"/>
                <a:gd name="connsiteX6" fmla="*/ 2044701 w 2222445"/>
                <a:gd name="connsiteY6" fmla="*/ 52860 h 1217138"/>
                <a:gd name="connsiteX0" fmla="*/ 0 w 2222446"/>
                <a:gd name="connsiteY0" fmla="*/ 1195021 h 1195621"/>
                <a:gd name="connsiteX1" fmla="*/ 184317 w 2222446"/>
                <a:gd name="connsiteY1" fmla="*/ 813486 h 1195621"/>
                <a:gd name="connsiteX2" fmla="*/ 482522 w 2222446"/>
                <a:gd name="connsiteY2" fmla="*/ 393801 h 1195621"/>
                <a:gd name="connsiteX3" fmla="*/ 876453 w 2222446"/>
                <a:gd name="connsiteY3" fmla="*/ 152162 h 1195621"/>
                <a:gd name="connsiteX4" fmla="*/ 1638461 w 2222446"/>
                <a:gd name="connsiteY4" fmla="*/ 120368 h 1195621"/>
                <a:gd name="connsiteX5" fmla="*/ 2209826 w 2222446"/>
                <a:gd name="connsiteY5" fmla="*/ 5907 h 1195621"/>
                <a:gd name="connsiteX6" fmla="*/ 2044701 w 2222446"/>
                <a:gd name="connsiteY6" fmla="*/ 31343 h 1195621"/>
                <a:gd name="connsiteX0" fmla="*/ 0 w 2222445"/>
                <a:gd name="connsiteY0" fmla="*/ 1189114 h 1189714"/>
                <a:gd name="connsiteX1" fmla="*/ 184317 w 2222445"/>
                <a:gd name="connsiteY1" fmla="*/ 807579 h 1189714"/>
                <a:gd name="connsiteX2" fmla="*/ 482522 w 2222445"/>
                <a:gd name="connsiteY2" fmla="*/ 387894 h 1189714"/>
                <a:gd name="connsiteX3" fmla="*/ 876453 w 2222445"/>
                <a:gd name="connsiteY3" fmla="*/ 146255 h 1189714"/>
                <a:gd name="connsiteX4" fmla="*/ 1638461 w 2222445"/>
                <a:gd name="connsiteY4" fmla="*/ 114461 h 1189714"/>
                <a:gd name="connsiteX5" fmla="*/ 2209826 w 2222445"/>
                <a:gd name="connsiteY5" fmla="*/ 0 h 1189714"/>
                <a:gd name="connsiteX6" fmla="*/ 2044699 w 2222445"/>
                <a:gd name="connsiteY6" fmla="*/ 114459 h 1189714"/>
                <a:gd name="connsiteX0" fmla="*/ 0 w 2234507"/>
                <a:gd name="connsiteY0" fmla="*/ 1119167 h 1119767"/>
                <a:gd name="connsiteX1" fmla="*/ 184317 w 2234507"/>
                <a:gd name="connsiteY1" fmla="*/ 737632 h 1119767"/>
                <a:gd name="connsiteX2" fmla="*/ 482522 w 2234507"/>
                <a:gd name="connsiteY2" fmla="*/ 317947 h 1119767"/>
                <a:gd name="connsiteX3" fmla="*/ 876453 w 2234507"/>
                <a:gd name="connsiteY3" fmla="*/ 76308 h 1119767"/>
                <a:gd name="connsiteX4" fmla="*/ 1638461 w 2234507"/>
                <a:gd name="connsiteY4" fmla="*/ 44514 h 1119767"/>
                <a:gd name="connsiteX5" fmla="*/ 2222445 w 2234507"/>
                <a:gd name="connsiteY5" fmla="*/ 0 h 1119767"/>
                <a:gd name="connsiteX6" fmla="*/ 2044699 w 2234507"/>
                <a:gd name="connsiteY6" fmla="*/ 44512 h 1119767"/>
                <a:gd name="connsiteX0" fmla="*/ 0 w 2222445"/>
                <a:gd name="connsiteY0" fmla="*/ 1119167 h 1119767"/>
                <a:gd name="connsiteX1" fmla="*/ 184317 w 2222445"/>
                <a:gd name="connsiteY1" fmla="*/ 737632 h 1119767"/>
                <a:gd name="connsiteX2" fmla="*/ 482522 w 2222445"/>
                <a:gd name="connsiteY2" fmla="*/ 317947 h 1119767"/>
                <a:gd name="connsiteX3" fmla="*/ 876453 w 2222445"/>
                <a:gd name="connsiteY3" fmla="*/ 76308 h 1119767"/>
                <a:gd name="connsiteX4" fmla="*/ 1638461 w 2222445"/>
                <a:gd name="connsiteY4" fmla="*/ 44514 h 1119767"/>
                <a:gd name="connsiteX5" fmla="*/ 2222445 w 2222445"/>
                <a:gd name="connsiteY5" fmla="*/ 0 h 1119767"/>
                <a:gd name="connsiteX0" fmla="*/ 0 w 2044699"/>
                <a:gd name="connsiteY0" fmla="*/ 1119167 h 1119767"/>
                <a:gd name="connsiteX1" fmla="*/ 184317 w 2044699"/>
                <a:gd name="connsiteY1" fmla="*/ 737632 h 1119767"/>
                <a:gd name="connsiteX2" fmla="*/ 482522 w 2044699"/>
                <a:gd name="connsiteY2" fmla="*/ 317947 h 1119767"/>
                <a:gd name="connsiteX3" fmla="*/ 876453 w 2044699"/>
                <a:gd name="connsiteY3" fmla="*/ 76308 h 1119767"/>
                <a:gd name="connsiteX4" fmla="*/ 1638461 w 2044699"/>
                <a:gd name="connsiteY4" fmla="*/ 44514 h 1119767"/>
                <a:gd name="connsiteX5" fmla="*/ 2044699 w 2044699"/>
                <a:gd name="connsiteY5" fmla="*/ 0 h 1119767"/>
                <a:gd name="connsiteX0" fmla="*/ 0 w 2044698"/>
                <a:gd name="connsiteY0" fmla="*/ 1076610 h 1077210"/>
                <a:gd name="connsiteX1" fmla="*/ 184317 w 2044698"/>
                <a:gd name="connsiteY1" fmla="*/ 695075 h 1077210"/>
                <a:gd name="connsiteX2" fmla="*/ 482522 w 2044698"/>
                <a:gd name="connsiteY2" fmla="*/ 275390 h 1077210"/>
                <a:gd name="connsiteX3" fmla="*/ 876453 w 2044698"/>
                <a:gd name="connsiteY3" fmla="*/ 33751 h 1077210"/>
                <a:gd name="connsiteX4" fmla="*/ 1638461 w 2044698"/>
                <a:gd name="connsiteY4" fmla="*/ 1957 h 1077210"/>
                <a:gd name="connsiteX5" fmla="*/ 2044698 w 2044698"/>
                <a:gd name="connsiteY5" fmla="*/ 33749 h 1077210"/>
                <a:gd name="connsiteX0" fmla="*/ 0 w 2044698"/>
                <a:gd name="connsiteY0" fmla="*/ 1076610 h 1077528"/>
                <a:gd name="connsiteX1" fmla="*/ 120808 w 2044698"/>
                <a:gd name="connsiteY1" fmla="*/ 790459 h 1077528"/>
                <a:gd name="connsiteX2" fmla="*/ 482522 w 2044698"/>
                <a:gd name="connsiteY2" fmla="*/ 275390 h 1077528"/>
                <a:gd name="connsiteX3" fmla="*/ 876453 w 2044698"/>
                <a:gd name="connsiteY3" fmla="*/ 33751 h 1077528"/>
                <a:gd name="connsiteX4" fmla="*/ 1638461 w 2044698"/>
                <a:gd name="connsiteY4" fmla="*/ 1957 h 1077528"/>
                <a:gd name="connsiteX5" fmla="*/ 2044698 w 2044698"/>
                <a:gd name="connsiteY5" fmla="*/ 33749 h 1077528"/>
                <a:gd name="connsiteX0" fmla="*/ 0 w 2070096"/>
                <a:gd name="connsiteY0" fmla="*/ 1076608 h 1077526"/>
                <a:gd name="connsiteX1" fmla="*/ 146206 w 2070096"/>
                <a:gd name="connsiteY1" fmla="*/ 790459 h 1077526"/>
                <a:gd name="connsiteX2" fmla="*/ 507920 w 2070096"/>
                <a:gd name="connsiteY2" fmla="*/ 275390 h 1077526"/>
                <a:gd name="connsiteX3" fmla="*/ 901851 w 2070096"/>
                <a:gd name="connsiteY3" fmla="*/ 33751 h 1077526"/>
                <a:gd name="connsiteX4" fmla="*/ 1663859 w 2070096"/>
                <a:gd name="connsiteY4" fmla="*/ 1957 h 1077526"/>
                <a:gd name="connsiteX5" fmla="*/ 2070096 w 2070096"/>
                <a:gd name="connsiteY5" fmla="*/ 33749 h 1077526"/>
                <a:gd name="connsiteX0" fmla="*/ 0 w 2139872"/>
                <a:gd name="connsiteY0" fmla="*/ 1121120 h 1121881"/>
                <a:gd name="connsiteX1" fmla="*/ 215982 w 2139872"/>
                <a:gd name="connsiteY1" fmla="*/ 790459 h 1121881"/>
                <a:gd name="connsiteX2" fmla="*/ 577696 w 2139872"/>
                <a:gd name="connsiteY2" fmla="*/ 275390 h 1121881"/>
                <a:gd name="connsiteX3" fmla="*/ 971627 w 2139872"/>
                <a:gd name="connsiteY3" fmla="*/ 33751 h 1121881"/>
                <a:gd name="connsiteX4" fmla="*/ 1733635 w 2139872"/>
                <a:gd name="connsiteY4" fmla="*/ 1957 h 1121881"/>
                <a:gd name="connsiteX5" fmla="*/ 2139872 w 2139872"/>
                <a:gd name="connsiteY5" fmla="*/ 33749 h 1121881"/>
                <a:gd name="connsiteX0" fmla="*/ 0 w 2139872"/>
                <a:gd name="connsiteY0" fmla="*/ 1119723 h 1120507"/>
                <a:gd name="connsiteX1" fmla="*/ 215982 w 2139872"/>
                <a:gd name="connsiteY1" fmla="*/ 789062 h 1120507"/>
                <a:gd name="connsiteX2" fmla="*/ 603100 w 2139872"/>
                <a:gd name="connsiteY2" fmla="*/ 235840 h 1120507"/>
                <a:gd name="connsiteX3" fmla="*/ 971627 w 2139872"/>
                <a:gd name="connsiteY3" fmla="*/ 32354 h 1120507"/>
                <a:gd name="connsiteX4" fmla="*/ 1733635 w 2139872"/>
                <a:gd name="connsiteY4" fmla="*/ 560 h 1120507"/>
                <a:gd name="connsiteX5" fmla="*/ 2139872 w 2139872"/>
                <a:gd name="connsiteY5" fmla="*/ 32352 h 1120507"/>
                <a:gd name="connsiteX0" fmla="*/ 0 w 2139872"/>
                <a:gd name="connsiteY0" fmla="*/ 1119723 h 1120028"/>
                <a:gd name="connsiteX1" fmla="*/ 381106 w 2139872"/>
                <a:gd name="connsiteY1" fmla="*/ 458400 h 1120028"/>
                <a:gd name="connsiteX2" fmla="*/ 603100 w 2139872"/>
                <a:gd name="connsiteY2" fmla="*/ 235840 h 1120028"/>
                <a:gd name="connsiteX3" fmla="*/ 971627 w 2139872"/>
                <a:gd name="connsiteY3" fmla="*/ 32354 h 1120028"/>
                <a:gd name="connsiteX4" fmla="*/ 1733635 w 2139872"/>
                <a:gd name="connsiteY4" fmla="*/ 560 h 1120028"/>
                <a:gd name="connsiteX5" fmla="*/ 2139872 w 2139872"/>
                <a:gd name="connsiteY5" fmla="*/ 32352 h 1120028"/>
                <a:gd name="connsiteX0" fmla="*/ 0 w 2139872"/>
                <a:gd name="connsiteY0" fmla="*/ 1119190 h 1119498"/>
                <a:gd name="connsiteX1" fmla="*/ 381106 w 2139872"/>
                <a:gd name="connsiteY1" fmla="*/ 457867 h 1119498"/>
                <a:gd name="connsiteX2" fmla="*/ 641206 w 2139872"/>
                <a:gd name="connsiteY2" fmla="*/ 203512 h 1119498"/>
                <a:gd name="connsiteX3" fmla="*/ 971627 w 2139872"/>
                <a:gd name="connsiteY3" fmla="*/ 31821 h 1119498"/>
                <a:gd name="connsiteX4" fmla="*/ 1733635 w 2139872"/>
                <a:gd name="connsiteY4" fmla="*/ 27 h 1119498"/>
                <a:gd name="connsiteX5" fmla="*/ 2139872 w 2139872"/>
                <a:gd name="connsiteY5" fmla="*/ 31819 h 1119498"/>
                <a:gd name="connsiteX0" fmla="*/ 0 w 2070096"/>
                <a:gd name="connsiteY0" fmla="*/ 1074675 h 1075006"/>
                <a:gd name="connsiteX1" fmla="*/ 311330 w 2070096"/>
                <a:gd name="connsiteY1" fmla="*/ 457867 h 1075006"/>
                <a:gd name="connsiteX2" fmla="*/ 571430 w 2070096"/>
                <a:gd name="connsiteY2" fmla="*/ 203512 h 1075006"/>
                <a:gd name="connsiteX3" fmla="*/ 901851 w 2070096"/>
                <a:gd name="connsiteY3" fmla="*/ 31821 h 1075006"/>
                <a:gd name="connsiteX4" fmla="*/ 1663859 w 2070096"/>
                <a:gd name="connsiteY4" fmla="*/ 27 h 1075006"/>
                <a:gd name="connsiteX5" fmla="*/ 2070096 w 2070096"/>
                <a:gd name="connsiteY5" fmla="*/ 31819 h 10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096" h="1075006">
                  <a:moveTo>
                    <a:pt x="0" y="1074675"/>
                  </a:moveTo>
                  <a:cubicBezTo>
                    <a:pt x="125941" y="1089491"/>
                    <a:pt x="216092" y="603061"/>
                    <a:pt x="311330" y="457867"/>
                  </a:cubicBezTo>
                  <a:cubicBezTo>
                    <a:pt x="406568" y="312673"/>
                    <a:pt x="473010" y="274520"/>
                    <a:pt x="571430" y="203512"/>
                  </a:cubicBezTo>
                  <a:cubicBezTo>
                    <a:pt x="669850" y="132504"/>
                    <a:pt x="719780" y="65735"/>
                    <a:pt x="901851" y="31821"/>
                  </a:cubicBezTo>
                  <a:cubicBezTo>
                    <a:pt x="1083923" y="-2093"/>
                    <a:pt x="1469152" y="27"/>
                    <a:pt x="1663859" y="27"/>
                  </a:cubicBezTo>
                  <a:cubicBezTo>
                    <a:pt x="1858566" y="27"/>
                    <a:pt x="2002390" y="31819"/>
                    <a:pt x="2070096" y="31819"/>
                  </a:cubicBezTo>
                </a:path>
              </a:pathLst>
            </a:cu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24" name="Freeform 23"/>
            <p:cNvSpPr/>
            <p:nvPr/>
          </p:nvSpPr>
          <p:spPr>
            <a:xfrm>
              <a:off x="781050" y="359544"/>
              <a:ext cx="2113276" cy="959014"/>
            </a:xfrm>
            <a:custGeom>
              <a:avLst/>
              <a:gdLst>
                <a:gd name="connsiteX0" fmla="*/ 0 w 2057400"/>
                <a:gd name="connsiteY0" fmla="*/ 879930 h 898409"/>
                <a:gd name="connsiteX1" fmla="*/ 419100 w 2057400"/>
                <a:gd name="connsiteY1" fmla="*/ 886280 h 898409"/>
                <a:gd name="connsiteX2" fmla="*/ 1003300 w 2057400"/>
                <a:gd name="connsiteY2" fmla="*/ 740230 h 898409"/>
                <a:gd name="connsiteX3" fmla="*/ 1397000 w 2057400"/>
                <a:gd name="connsiteY3" fmla="*/ 111580 h 898409"/>
                <a:gd name="connsiteX4" fmla="*/ 1905000 w 2057400"/>
                <a:gd name="connsiteY4" fmla="*/ 73480 h 898409"/>
                <a:gd name="connsiteX5" fmla="*/ 2057400 w 2057400"/>
                <a:gd name="connsiteY5" fmla="*/ 873580 h 898409"/>
                <a:gd name="connsiteX6" fmla="*/ 2057400 w 2057400"/>
                <a:gd name="connsiteY6" fmla="*/ 873580 h 898409"/>
                <a:gd name="connsiteX0" fmla="*/ 0 w 2057400"/>
                <a:gd name="connsiteY0" fmla="*/ 829464 h 847943"/>
                <a:gd name="connsiteX1" fmla="*/ 419100 w 2057400"/>
                <a:gd name="connsiteY1" fmla="*/ 835814 h 847943"/>
                <a:gd name="connsiteX2" fmla="*/ 1003300 w 2057400"/>
                <a:gd name="connsiteY2" fmla="*/ 689764 h 847943"/>
                <a:gd name="connsiteX3" fmla="*/ 1327150 w 2057400"/>
                <a:gd name="connsiteY3" fmla="*/ 258078 h 847943"/>
                <a:gd name="connsiteX4" fmla="*/ 1905000 w 2057400"/>
                <a:gd name="connsiteY4" fmla="*/ 23014 h 847943"/>
                <a:gd name="connsiteX5" fmla="*/ 2057400 w 2057400"/>
                <a:gd name="connsiteY5" fmla="*/ 823114 h 847943"/>
                <a:gd name="connsiteX6" fmla="*/ 2057400 w 2057400"/>
                <a:gd name="connsiteY6" fmla="*/ 823114 h 847943"/>
                <a:gd name="connsiteX0" fmla="*/ 0 w 2057400"/>
                <a:gd name="connsiteY0" fmla="*/ 580490 h 598969"/>
                <a:gd name="connsiteX1" fmla="*/ 419100 w 2057400"/>
                <a:gd name="connsiteY1" fmla="*/ 586840 h 598969"/>
                <a:gd name="connsiteX2" fmla="*/ 1003300 w 2057400"/>
                <a:gd name="connsiteY2" fmla="*/ 440790 h 598969"/>
                <a:gd name="connsiteX3" fmla="*/ 1327150 w 2057400"/>
                <a:gd name="connsiteY3" fmla="*/ 9104 h 598969"/>
                <a:gd name="connsiteX4" fmla="*/ 1809750 w 2057400"/>
                <a:gd name="connsiteY4" fmla="*/ 180544 h 598969"/>
                <a:gd name="connsiteX5" fmla="*/ 2057400 w 2057400"/>
                <a:gd name="connsiteY5" fmla="*/ 574140 h 598969"/>
                <a:gd name="connsiteX6" fmla="*/ 2057400 w 2057400"/>
                <a:gd name="connsiteY6" fmla="*/ 574140 h 598969"/>
                <a:gd name="connsiteX0" fmla="*/ 0 w 2057400"/>
                <a:gd name="connsiteY0" fmla="*/ 459710 h 478189"/>
                <a:gd name="connsiteX1" fmla="*/ 419100 w 2057400"/>
                <a:gd name="connsiteY1" fmla="*/ 466060 h 478189"/>
                <a:gd name="connsiteX2" fmla="*/ 1003300 w 2057400"/>
                <a:gd name="connsiteY2" fmla="*/ 320010 h 478189"/>
                <a:gd name="connsiteX3" fmla="*/ 1327150 w 2057400"/>
                <a:gd name="connsiteY3" fmla="*/ 28063 h 478189"/>
                <a:gd name="connsiteX4" fmla="*/ 1809750 w 2057400"/>
                <a:gd name="connsiteY4" fmla="*/ 59764 h 478189"/>
                <a:gd name="connsiteX5" fmla="*/ 2057400 w 2057400"/>
                <a:gd name="connsiteY5" fmla="*/ 453360 h 478189"/>
                <a:gd name="connsiteX6" fmla="*/ 2057400 w 2057400"/>
                <a:gd name="connsiteY6" fmla="*/ 453360 h 478189"/>
                <a:gd name="connsiteX0" fmla="*/ 0 w 2057400"/>
                <a:gd name="connsiteY0" fmla="*/ 466966 h 478149"/>
                <a:gd name="connsiteX1" fmla="*/ 419100 w 2057400"/>
                <a:gd name="connsiteY1" fmla="*/ 473316 h 478149"/>
                <a:gd name="connsiteX2" fmla="*/ 952500 w 2057400"/>
                <a:gd name="connsiteY2" fmla="*/ 429008 h 478149"/>
                <a:gd name="connsiteX3" fmla="*/ 1327150 w 2057400"/>
                <a:gd name="connsiteY3" fmla="*/ 35319 h 478149"/>
                <a:gd name="connsiteX4" fmla="*/ 1809750 w 2057400"/>
                <a:gd name="connsiteY4" fmla="*/ 67020 h 478149"/>
                <a:gd name="connsiteX5" fmla="*/ 2057400 w 2057400"/>
                <a:gd name="connsiteY5" fmla="*/ 460616 h 478149"/>
                <a:gd name="connsiteX6" fmla="*/ 2057400 w 2057400"/>
                <a:gd name="connsiteY6" fmla="*/ 460616 h 478149"/>
                <a:gd name="connsiteX0" fmla="*/ 0 w 2057400"/>
                <a:gd name="connsiteY0" fmla="*/ 466966 h 584739"/>
                <a:gd name="connsiteX1" fmla="*/ 393700 w 2057400"/>
                <a:gd name="connsiteY1" fmla="*/ 584475 h 584739"/>
                <a:gd name="connsiteX2" fmla="*/ 952500 w 2057400"/>
                <a:gd name="connsiteY2" fmla="*/ 429008 h 584739"/>
                <a:gd name="connsiteX3" fmla="*/ 1327150 w 2057400"/>
                <a:gd name="connsiteY3" fmla="*/ 35319 h 584739"/>
                <a:gd name="connsiteX4" fmla="*/ 1809750 w 2057400"/>
                <a:gd name="connsiteY4" fmla="*/ 67020 h 584739"/>
                <a:gd name="connsiteX5" fmla="*/ 2057400 w 2057400"/>
                <a:gd name="connsiteY5" fmla="*/ 460616 h 584739"/>
                <a:gd name="connsiteX6" fmla="*/ 2057400 w 2057400"/>
                <a:gd name="connsiteY6" fmla="*/ 460616 h 584739"/>
                <a:gd name="connsiteX0" fmla="*/ 0 w 2082800"/>
                <a:gd name="connsiteY0" fmla="*/ 584103 h 599846"/>
                <a:gd name="connsiteX1" fmla="*/ 419100 w 2082800"/>
                <a:gd name="connsiteY1" fmla="*/ 584475 h 599846"/>
                <a:gd name="connsiteX2" fmla="*/ 977900 w 2082800"/>
                <a:gd name="connsiteY2" fmla="*/ 429008 h 599846"/>
                <a:gd name="connsiteX3" fmla="*/ 1352550 w 2082800"/>
                <a:gd name="connsiteY3" fmla="*/ 35319 h 599846"/>
                <a:gd name="connsiteX4" fmla="*/ 1835150 w 2082800"/>
                <a:gd name="connsiteY4" fmla="*/ 67020 h 599846"/>
                <a:gd name="connsiteX5" fmla="*/ 2082800 w 2082800"/>
                <a:gd name="connsiteY5" fmla="*/ 460616 h 599846"/>
                <a:gd name="connsiteX6" fmla="*/ 2082800 w 2082800"/>
                <a:gd name="connsiteY6" fmla="*/ 460616 h 599846"/>
                <a:gd name="connsiteX0" fmla="*/ 0 w 2096843"/>
                <a:gd name="connsiteY0" fmla="*/ 584103 h 599846"/>
                <a:gd name="connsiteX1" fmla="*/ 419100 w 2096843"/>
                <a:gd name="connsiteY1" fmla="*/ 584475 h 599846"/>
                <a:gd name="connsiteX2" fmla="*/ 977900 w 2096843"/>
                <a:gd name="connsiteY2" fmla="*/ 429008 h 599846"/>
                <a:gd name="connsiteX3" fmla="*/ 1352550 w 2096843"/>
                <a:gd name="connsiteY3" fmla="*/ 35319 h 599846"/>
                <a:gd name="connsiteX4" fmla="*/ 1835150 w 2096843"/>
                <a:gd name="connsiteY4" fmla="*/ 67020 h 599846"/>
                <a:gd name="connsiteX5" fmla="*/ 2082800 w 2096843"/>
                <a:gd name="connsiteY5" fmla="*/ 460616 h 599846"/>
                <a:gd name="connsiteX6" fmla="*/ 2063750 w 2096843"/>
                <a:gd name="connsiteY6" fmla="*/ 536949 h 599846"/>
                <a:gd name="connsiteX0" fmla="*/ 0 w 2096843"/>
                <a:gd name="connsiteY0" fmla="*/ 583943 h 599771"/>
                <a:gd name="connsiteX1" fmla="*/ 419100 w 2096843"/>
                <a:gd name="connsiteY1" fmla="*/ 584475 h 599771"/>
                <a:gd name="connsiteX2" fmla="*/ 977900 w 2096843"/>
                <a:gd name="connsiteY2" fmla="*/ 429008 h 599771"/>
                <a:gd name="connsiteX3" fmla="*/ 1352550 w 2096843"/>
                <a:gd name="connsiteY3" fmla="*/ 35319 h 599771"/>
                <a:gd name="connsiteX4" fmla="*/ 1835150 w 2096843"/>
                <a:gd name="connsiteY4" fmla="*/ 67020 h 599771"/>
                <a:gd name="connsiteX5" fmla="*/ 2082800 w 2096843"/>
                <a:gd name="connsiteY5" fmla="*/ 460616 h 599771"/>
                <a:gd name="connsiteX6" fmla="*/ 2063750 w 2096843"/>
                <a:gd name="connsiteY6" fmla="*/ 536949 h 599771"/>
                <a:gd name="connsiteX0" fmla="*/ 0 w 2096843"/>
                <a:gd name="connsiteY0" fmla="*/ 587612 h 599974"/>
                <a:gd name="connsiteX1" fmla="*/ 419100 w 2096843"/>
                <a:gd name="connsiteY1" fmla="*/ 588144 h 599974"/>
                <a:gd name="connsiteX2" fmla="*/ 971550 w 2096843"/>
                <a:gd name="connsiteY2" fmla="*/ 483559 h 599974"/>
                <a:gd name="connsiteX3" fmla="*/ 1352550 w 2096843"/>
                <a:gd name="connsiteY3" fmla="*/ 38988 h 599974"/>
                <a:gd name="connsiteX4" fmla="*/ 1835150 w 2096843"/>
                <a:gd name="connsiteY4" fmla="*/ 70689 h 599974"/>
                <a:gd name="connsiteX5" fmla="*/ 2082800 w 2096843"/>
                <a:gd name="connsiteY5" fmla="*/ 464285 h 599974"/>
                <a:gd name="connsiteX6" fmla="*/ 2063750 w 2096843"/>
                <a:gd name="connsiteY6" fmla="*/ 540618 h 599974"/>
                <a:gd name="connsiteX0" fmla="*/ 0 w 2096843"/>
                <a:gd name="connsiteY0" fmla="*/ 815237 h 827599"/>
                <a:gd name="connsiteX1" fmla="*/ 419100 w 2096843"/>
                <a:gd name="connsiteY1" fmla="*/ 815769 h 827599"/>
                <a:gd name="connsiteX2" fmla="*/ 971550 w 2096843"/>
                <a:gd name="connsiteY2" fmla="*/ 711184 h 827599"/>
                <a:gd name="connsiteX3" fmla="*/ 1397002 w 2096843"/>
                <a:gd name="connsiteY3" fmla="*/ 12117 h 827599"/>
                <a:gd name="connsiteX4" fmla="*/ 1835150 w 2096843"/>
                <a:gd name="connsiteY4" fmla="*/ 298314 h 827599"/>
                <a:gd name="connsiteX5" fmla="*/ 2082800 w 2096843"/>
                <a:gd name="connsiteY5" fmla="*/ 691910 h 827599"/>
                <a:gd name="connsiteX6" fmla="*/ 2063750 w 2096843"/>
                <a:gd name="connsiteY6" fmla="*/ 768243 h 827599"/>
                <a:gd name="connsiteX0" fmla="*/ 0 w 2088807"/>
                <a:gd name="connsiteY0" fmla="*/ 872998 h 885360"/>
                <a:gd name="connsiteX1" fmla="*/ 419100 w 2088807"/>
                <a:gd name="connsiteY1" fmla="*/ 873530 h 885360"/>
                <a:gd name="connsiteX2" fmla="*/ 971550 w 2088807"/>
                <a:gd name="connsiteY2" fmla="*/ 768945 h 885360"/>
                <a:gd name="connsiteX3" fmla="*/ 1397002 w 2088807"/>
                <a:gd name="connsiteY3" fmla="*/ 69878 h 885360"/>
                <a:gd name="connsiteX4" fmla="*/ 1949518 w 2088807"/>
                <a:gd name="connsiteY4" fmla="*/ 101625 h 885360"/>
                <a:gd name="connsiteX5" fmla="*/ 2082800 w 2088807"/>
                <a:gd name="connsiteY5" fmla="*/ 749671 h 885360"/>
                <a:gd name="connsiteX6" fmla="*/ 2063750 w 2088807"/>
                <a:gd name="connsiteY6" fmla="*/ 826004 h 885360"/>
                <a:gd name="connsiteX0" fmla="*/ 0 w 2088807"/>
                <a:gd name="connsiteY0" fmla="*/ 859945 h 885821"/>
                <a:gd name="connsiteX1" fmla="*/ 419100 w 2088807"/>
                <a:gd name="connsiteY1" fmla="*/ 860477 h 885821"/>
                <a:gd name="connsiteX2" fmla="*/ 971550 w 2088807"/>
                <a:gd name="connsiteY2" fmla="*/ 565081 h 885821"/>
                <a:gd name="connsiteX3" fmla="*/ 1397002 w 2088807"/>
                <a:gd name="connsiteY3" fmla="*/ 56825 h 885821"/>
                <a:gd name="connsiteX4" fmla="*/ 1949518 w 2088807"/>
                <a:gd name="connsiteY4" fmla="*/ 88572 h 885821"/>
                <a:gd name="connsiteX5" fmla="*/ 2082800 w 2088807"/>
                <a:gd name="connsiteY5" fmla="*/ 736618 h 885821"/>
                <a:gd name="connsiteX6" fmla="*/ 2063750 w 2088807"/>
                <a:gd name="connsiteY6" fmla="*/ 812951 h 885821"/>
                <a:gd name="connsiteX0" fmla="*/ 0 w 2107559"/>
                <a:gd name="connsiteY0" fmla="*/ 862157 h 888033"/>
                <a:gd name="connsiteX1" fmla="*/ 419100 w 2107559"/>
                <a:gd name="connsiteY1" fmla="*/ 862689 h 888033"/>
                <a:gd name="connsiteX2" fmla="*/ 971550 w 2107559"/>
                <a:gd name="connsiteY2" fmla="*/ 567293 h 888033"/>
                <a:gd name="connsiteX3" fmla="*/ 1397002 w 2107559"/>
                <a:gd name="connsiteY3" fmla="*/ 59037 h 888033"/>
                <a:gd name="connsiteX4" fmla="*/ 1949518 w 2107559"/>
                <a:gd name="connsiteY4" fmla="*/ 90784 h 888033"/>
                <a:gd name="connsiteX5" fmla="*/ 2103414 w 2107559"/>
                <a:gd name="connsiteY5" fmla="*/ 777012 h 888033"/>
                <a:gd name="connsiteX6" fmla="*/ 2063750 w 2107559"/>
                <a:gd name="connsiteY6" fmla="*/ 815163 h 888033"/>
                <a:gd name="connsiteX0" fmla="*/ 0 w 2107559"/>
                <a:gd name="connsiteY0" fmla="*/ 1014828 h 1016408"/>
                <a:gd name="connsiteX1" fmla="*/ 419100 w 2107559"/>
                <a:gd name="connsiteY1" fmla="*/ 862689 h 1016408"/>
                <a:gd name="connsiteX2" fmla="*/ 971550 w 2107559"/>
                <a:gd name="connsiteY2" fmla="*/ 567293 h 1016408"/>
                <a:gd name="connsiteX3" fmla="*/ 1397002 w 2107559"/>
                <a:gd name="connsiteY3" fmla="*/ 59037 h 1016408"/>
                <a:gd name="connsiteX4" fmla="*/ 1949518 w 2107559"/>
                <a:gd name="connsiteY4" fmla="*/ 90784 h 1016408"/>
                <a:gd name="connsiteX5" fmla="*/ 2103414 w 2107559"/>
                <a:gd name="connsiteY5" fmla="*/ 777012 h 1016408"/>
                <a:gd name="connsiteX6" fmla="*/ 2063750 w 2107559"/>
                <a:gd name="connsiteY6" fmla="*/ 815163 h 1016408"/>
                <a:gd name="connsiteX0" fmla="*/ 0 w 2107559"/>
                <a:gd name="connsiteY0" fmla="*/ 1018635 h 1020087"/>
                <a:gd name="connsiteX1" fmla="*/ 419100 w 2107559"/>
                <a:gd name="connsiteY1" fmla="*/ 866496 h 1020087"/>
                <a:gd name="connsiteX2" fmla="*/ 826135 w 2107559"/>
                <a:gd name="connsiteY2" fmla="*/ 628343 h 1020087"/>
                <a:gd name="connsiteX3" fmla="*/ 1397002 w 2107559"/>
                <a:gd name="connsiteY3" fmla="*/ 62844 h 1020087"/>
                <a:gd name="connsiteX4" fmla="*/ 1949518 w 2107559"/>
                <a:gd name="connsiteY4" fmla="*/ 94591 h 1020087"/>
                <a:gd name="connsiteX5" fmla="*/ 2103414 w 2107559"/>
                <a:gd name="connsiteY5" fmla="*/ 780819 h 1020087"/>
                <a:gd name="connsiteX6" fmla="*/ 2063750 w 2107559"/>
                <a:gd name="connsiteY6" fmla="*/ 818970 h 1020087"/>
                <a:gd name="connsiteX0" fmla="*/ 0 w 2107559"/>
                <a:gd name="connsiteY0" fmla="*/ 1026709 h 1028161"/>
                <a:gd name="connsiteX1" fmla="*/ 419100 w 2107559"/>
                <a:gd name="connsiteY1" fmla="*/ 874570 h 1028161"/>
                <a:gd name="connsiteX2" fmla="*/ 826135 w 2107559"/>
                <a:gd name="connsiteY2" fmla="*/ 636417 h 1028161"/>
                <a:gd name="connsiteX3" fmla="*/ 1308059 w 2107559"/>
                <a:gd name="connsiteY3" fmla="*/ 58198 h 1028161"/>
                <a:gd name="connsiteX4" fmla="*/ 1949518 w 2107559"/>
                <a:gd name="connsiteY4" fmla="*/ 102665 h 1028161"/>
                <a:gd name="connsiteX5" fmla="*/ 2103414 w 2107559"/>
                <a:gd name="connsiteY5" fmla="*/ 788893 h 1028161"/>
                <a:gd name="connsiteX6" fmla="*/ 2063750 w 2107559"/>
                <a:gd name="connsiteY6" fmla="*/ 827044 h 1028161"/>
                <a:gd name="connsiteX0" fmla="*/ 0 w 2116992"/>
                <a:gd name="connsiteY0" fmla="*/ 1050627 h 1052079"/>
                <a:gd name="connsiteX1" fmla="*/ 419100 w 2116992"/>
                <a:gd name="connsiteY1" fmla="*/ 898488 h 1052079"/>
                <a:gd name="connsiteX2" fmla="*/ 826135 w 2116992"/>
                <a:gd name="connsiteY2" fmla="*/ 660335 h 1052079"/>
                <a:gd name="connsiteX3" fmla="*/ 1308059 w 2116992"/>
                <a:gd name="connsiteY3" fmla="*/ 82116 h 1052079"/>
                <a:gd name="connsiteX4" fmla="*/ 1798162 w 2116992"/>
                <a:gd name="connsiteY4" fmla="*/ 82061 h 1052079"/>
                <a:gd name="connsiteX5" fmla="*/ 2103414 w 2116992"/>
                <a:gd name="connsiteY5" fmla="*/ 812811 h 1052079"/>
                <a:gd name="connsiteX6" fmla="*/ 2063750 w 2116992"/>
                <a:gd name="connsiteY6" fmla="*/ 850962 h 1052079"/>
                <a:gd name="connsiteX0" fmla="*/ 0 w 2103414"/>
                <a:gd name="connsiteY0" fmla="*/ 1050627 h 1052079"/>
                <a:gd name="connsiteX1" fmla="*/ 419100 w 2103414"/>
                <a:gd name="connsiteY1" fmla="*/ 898488 h 1052079"/>
                <a:gd name="connsiteX2" fmla="*/ 826135 w 2103414"/>
                <a:gd name="connsiteY2" fmla="*/ 660335 h 1052079"/>
                <a:gd name="connsiteX3" fmla="*/ 1308059 w 2103414"/>
                <a:gd name="connsiteY3" fmla="*/ 82116 h 1052079"/>
                <a:gd name="connsiteX4" fmla="*/ 1798162 w 2103414"/>
                <a:gd name="connsiteY4" fmla="*/ 82061 h 1052079"/>
                <a:gd name="connsiteX5" fmla="*/ 2103414 w 2103414"/>
                <a:gd name="connsiteY5" fmla="*/ 812811 h 1052079"/>
                <a:gd name="connsiteX0" fmla="*/ 0 w 2044985"/>
                <a:gd name="connsiteY0" fmla="*/ 1050627 h 1052079"/>
                <a:gd name="connsiteX1" fmla="*/ 419100 w 2044985"/>
                <a:gd name="connsiteY1" fmla="*/ 898488 h 1052079"/>
                <a:gd name="connsiteX2" fmla="*/ 826135 w 2044985"/>
                <a:gd name="connsiteY2" fmla="*/ 660335 h 1052079"/>
                <a:gd name="connsiteX3" fmla="*/ 1308059 w 2044985"/>
                <a:gd name="connsiteY3" fmla="*/ 82116 h 1052079"/>
                <a:gd name="connsiteX4" fmla="*/ 1798162 w 2044985"/>
                <a:gd name="connsiteY4" fmla="*/ 82061 h 1052079"/>
                <a:gd name="connsiteX5" fmla="*/ 2044985 w 2044985"/>
                <a:gd name="connsiteY5" fmla="*/ 812811 h 1052079"/>
                <a:gd name="connsiteX0" fmla="*/ 0 w 2044985"/>
                <a:gd name="connsiteY0" fmla="*/ 1050627 h 1050998"/>
                <a:gd name="connsiteX1" fmla="*/ 228830 w 2044985"/>
                <a:gd name="connsiteY1" fmla="*/ 567750 h 1050998"/>
                <a:gd name="connsiteX2" fmla="*/ 826135 w 2044985"/>
                <a:gd name="connsiteY2" fmla="*/ 660335 h 1050998"/>
                <a:gd name="connsiteX3" fmla="*/ 1308059 w 2044985"/>
                <a:gd name="connsiteY3" fmla="*/ 82116 h 1050998"/>
                <a:gd name="connsiteX4" fmla="*/ 1798162 w 2044985"/>
                <a:gd name="connsiteY4" fmla="*/ 82061 h 1050998"/>
                <a:gd name="connsiteX5" fmla="*/ 2044985 w 2044985"/>
                <a:gd name="connsiteY5" fmla="*/ 812811 h 1050998"/>
                <a:gd name="connsiteX0" fmla="*/ 0 w 2044985"/>
                <a:gd name="connsiteY0" fmla="*/ 1022191 h 1022667"/>
                <a:gd name="connsiteX1" fmla="*/ 228830 w 2044985"/>
                <a:gd name="connsiteY1" fmla="*/ 539314 h 1022667"/>
                <a:gd name="connsiteX2" fmla="*/ 666507 w 2044985"/>
                <a:gd name="connsiteY2" fmla="*/ 40387 h 1022667"/>
                <a:gd name="connsiteX3" fmla="*/ 1308059 w 2044985"/>
                <a:gd name="connsiteY3" fmla="*/ 53680 h 1022667"/>
                <a:gd name="connsiteX4" fmla="*/ 1798162 w 2044985"/>
                <a:gd name="connsiteY4" fmla="*/ 53625 h 1022667"/>
                <a:gd name="connsiteX5" fmla="*/ 2044985 w 2044985"/>
                <a:gd name="connsiteY5" fmla="*/ 784375 h 1022667"/>
                <a:gd name="connsiteX0" fmla="*/ 0 w 2044985"/>
                <a:gd name="connsiteY0" fmla="*/ 1180237 h 1180713"/>
                <a:gd name="connsiteX1" fmla="*/ 228830 w 2044985"/>
                <a:gd name="connsiteY1" fmla="*/ 697360 h 1180713"/>
                <a:gd name="connsiteX2" fmla="*/ 666507 w 2044985"/>
                <a:gd name="connsiteY2" fmla="*/ 198433 h 1180713"/>
                <a:gd name="connsiteX3" fmla="*/ 1358878 w 2044985"/>
                <a:gd name="connsiteY3" fmla="*/ 42 h 1180713"/>
                <a:gd name="connsiteX4" fmla="*/ 1798162 w 2044985"/>
                <a:gd name="connsiteY4" fmla="*/ 211671 h 1180713"/>
                <a:gd name="connsiteX5" fmla="*/ 2044985 w 2044985"/>
                <a:gd name="connsiteY5" fmla="*/ 942421 h 1180713"/>
                <a:gd name="connsiteX0" fmla="*/ 0 w 2044985"/>
                <a:gd name="connsiteY0" fmla="*/ 1195365 h 1195771"/>
                <a:gd name="connsiteX1" fmla="*/ 228830 w 2044985"/>
                <a:gd name="connsiteY1" fmla="*/ 712488 h 1195771"/>
                <a:gd name="connsiteX2" fmla="*/ 825951 w 2044985"/>
                <a:gd name="connsiteY2" fmla="*/ 569740 h 1195771"/>
                <a:gd name="connsiteX3" fmla="*/ 1358878 w 2044985"/>
                <a:gd name="connsiteY3" fmla="*/ 15170 h 1195771"/>
                <a:gd name="connsiteX4" fmla="*/ 1798162 w 2044985"/>
                <a:gd name="connsiteY4" fmla="*/ 226799 h 1195771"/>
                <a:gd name="connsiteX5" fmla="*/ 2044985 w 2044985"/>
                <a:gd name="connsiteY5" fmla="*/ 957549 h 1195771"/>
                <a:gd name="connsiteX0" fmla="*/ 0 w 2044985"/>
                <a:gd name="connsiteY0" fmla="*/ 1195365 h 1195867"/>
                <a:gd name="connsiteX1" fmla="*/ 230100 w 2044985"/>
                <a:gd name="connsiteY1" fmla="*/ 788812 h 1195867"/>
                <a:gd name="connsiteX2" fmla="*/ 825951 w 2044985"/>
                <a:gd name="connsiteY2" fmla="*/ 569740 h 1195867"/>
                <a:gd name="connsiteX3" fmla="*/ 1358878 w 2044985"/>
                <a:gd name="connsiteY3" fmla="*/ 15170 h 1195867"/>
                <a:gd name="connsiteX4" fmla="*/ 1798162 w 2044985"/>
                <a:gd name="connsiteY4" fmla="*/ 226799 h 1195867"/>
                <a:gd name="connsiteX5" fmla="*/ 2044985 w 2044985"/>
                <a:gd name="connsiteY5" fmla="*/ 957549 h 1195867"/>
                <a:gd name="connsiteX0" fmla="*/ 0 w 2044985"/>
                <a:gd name="connsiteY0" fmla="*/ 989063 h 989565"/>
                <a:gd name="connsiteX1" fmla="*/ 230100 w 2044985"/>
                <a:gd name="connsiteY1" fmla="*/ 582510 h 989565"/>
                <a:gd name="connsiteX2" fmla="*/ 825951 w 2044985"/>
                <a:gd name="connsiteY2" fmla="*/ 363438 h 989565"/>
                <a:gd name="connsiteX3" fmla="*/ 1479573 w 2044985"/>
                <a:gd name="connsiteY3" fmla="*/ 215930 h 989565"/>
                <a:gd name="connsiteX4" fmla="*/ 1798162 w 2044985"/>
                <a:gd name="connsiteY4" fmla="*/ 20497 h 989565"/>
                <a:gd name="connsiteX5" fmla="*/ 2044985 w 2044985"/>
                <a:gd name="connsiteY5" fmla="*/ 751247 h 989565"/>
                <a:gd name="connsiteX0" fmla="*/ 0 w 2044985"/>
                <a:gd name="connsiteY0" fmla="*/ 788899 h 789401"/>
                <a:gd name="connsiteX1" fmla="*/ 230100 w 2044985"/>
                <a:gd name="connsiteY1" fmla="*/ 382346 h 789401"/>
                <a:gd name="connsiteX2" fmla="*/ 825951 w 2044985"/>
                <a:gd name="connsiteY2" fmla="*/ 163274 h 789401"/>
                <a:gd name="connsiteX3" fmla="*/ 1479573 w 2044985"/>
                <a:gd name="connsiteY3" fmla="*/ 15766 h 789401"/>
                <a:gd name="connsiteX4" fmla="*/ 2044985 w 2044985"/>
                <a:gd name="connsiteY4" fmla="*/ 551083 h 789401"/>
                <a:gd name="connsiteX0" fmla="*/ 0 w 2146622"/>
                <a:gd name="connsiteY0" fmla="*/ 894455 h 894957"/>
                <a:gd name="connsiteX1" fmla="*/ 230100 w 2146622"/>
                <a:gd name="connsiteY1" fmla="*/ 487902 h 894957"/>
                <a:gd name="connsiteX2" fmla="*/ 825951 w 2146622"/>
                <a:gd name="connsiteY2" fmla="*/ 268830 h 894957"/>
                <a:gd name="connsiteX3" fmla="*/ 1479573 w 2146622"/>
                <a:gd name="connsiteY3" fmla="*/ 121322 h 894957"/>
                <a:gd name="connsiteX4" fmla="*/ 2146622 w 2146622"/>
                <a:gd name="connsiteY4" fmla="*/ 39686 h 894957"/>
                <a:gd name="connsiteX0" fmla="*/ 0 w 2146622"/>
                <a:gd name="connsiteY0" fmla="*/ 904854 h 905356"/>
                <a:gd name="connsiteX1" fmla="*/ 230100 w 2146622"/>
                <a:gd name="connsiteY1" fmla="*/ 498301 h 905356"/>
                <a:gd name="connsiteX2" fmla="*/ 825951 w 2146622"/>
                <a:gd name="connsiteY2" fmla="*/ 279229 h 905356"/>
                <a:gd name="connsiteX3" fmla="*/ 1346173 w 2146622"/>
                <a:gd name="connsiteY3" fmla="*/ 80839 h 905356"/>
                <a:gd name="connsiteX4" fmla="*/ 2146622 w 2146622"/>
                <a:gd name="connsiteY4" fmla="*/ 50085 h 905356"/>
                <a:gd name="connsiteX0" fmla="*/ 0 w 2013857"/>
                <a:gd name="connsiteY0" fmla="*/ 904854 h 905356"/>
                <a:gd name="connsiteX1" fmla="*/ 230100 w 2013857"/>
                <a:gd name="connsiteY1" fmla="*/ 498301 h 905356"/>
                <a:gd name="connsiteX2" fmla="*/ 825951 w 2013857"/>
                <a:gd name="connsiteY2" fmla="*/ 279229 h 905356"/>
                <a:gd name="connsiteX3" fmla="*/ 1346173 w 2013857"/>
                <a:gd name="connsiteY3" fmla="*/ 80839 h 905356"/>
                <a:gd name="connsiteX4" fmla="*/ 2013857 w 2013857"/>
                <a:gd name="connsiteY4" fmla="*/ 50085 h 905356"/>
                <a:gd name="connsiteX0" fmla="*/ 0 w 2013857"/>
                <a:gd name="connsiteY0" fmla="*/ 901510 h 902037"/>
                <a:gd name="connsiteX1" fmla="*/ 230100 w 2013857"/>
                <a:gd name="connsiteY1" fmla="*/ 494957 h 902037"/>
                <a:gd name="connsiteX2" fmla="*/ 787837 w 2013857"/>
                <a:gd name="connsiteY2" fmla="*/ 179260 h 902037"/>
                <a:gd name="connsiteX3" fmla="*/ 1346173 w 2013857"/>
                <a:gd name="connsiteY3" fmla="*/ 77495 h 902037"/>
                <a:gd name="connsiteX4" fmla="*/ 2013857 w 2013857"/>
                <a:gd name="connsiteY4" fmla="*/ 46741 h 902037"/>
                <a:gd name="connsiteX0" fmla="*/ 0 w 2013857"/>
                <a:gd name="connsiteY0" fmla="*/ 920916 h 921499"/>
                <a:gd name="connsiteX1" fmla="*/ 230100 w 2013857"/>
                <a:gd name="connsiteY1" fmla="*/ 514363 h 921499"/>
                <a:gd name="connsiteX2" fmla="*/ 946646 w 2013857"/>
                <a:gd name="connsiteY2" fmla="*/ 19406 h 921499"/>
                <a:gd name="connsiteX3" fmla="*/ 1346173 w 2013857"/>
                <a:gd name="connsiteY3" fmla="*/ 96901 h 921499"/>
                <a:gd name="connsiteX4" fmla="*/ 2013857 w 2013857"/>
                <a:gd name="connsiteY4" fmla="*/ 66147 h 921499"/>
                <a:gd name="connsiteX0" fmla="*/ 0 w 2013857"/>
                <a:gd name="connsiteY0" fmla="*/ 947644 h 948227"/>
                <a:gd name="connsiteX1" fmla="*/ 230100 w 2013857"/>
                <a:gd name="connsiteY1" fmla="*/ 541091 h 948227"/>
                <a:gd name="connsiteX2" fmla="*/ 946646 w 2013857"/>
                <a:gd name="connsiteY2" fmla="*/ 46134 h 948227"/>
                <a:gd name="connsiteX3" fmla="*/ 1423071 w 2013857"/>
                <a:gd name="connsiteY3" fmla="*/ 26728 h 948227"/>
                <a:gd name="connsiteX4" fmla="*/ 2013857 w 2013857"/>
                <a:gd name="connsiteY4" fmla="*/ 92875 h 948227"/>
                <a:gd name="connsiteX0" fmla="*/ 0 w 2081809"/>
                <a:gd name="connsiteY0" fmla="*/ 947202 h 947785"/>
                <a:gd name="connsiteX1" fmla="*/ 230100 w 2081809"/>
                <a:gd name="connsiteY1" fmla="*/ 540649 h 947785"/>
                <a:gd name="connsiteX2" fmla="*/ 946646 w 2081809"/>
                <a:gd name="connsiteY2" fmla="*/ 45692 h 947785"/>
                <a:gd name="connsiteX3" fmla="*/ 1423071 w 2081809"/>
                <a:gd name="connsiteY3" fmla="*/ 26286 h 947785"/>
                <a:gd name="connsiteX4" fmla="*/ 2081809 w 2081809"/>
                <a:gd name="connsiteY4" fmla="*/ 59116 h 947785"/>
                <a:gd name="connsiteX0" fmla="*/ 0 w 2081809"/>
                <a:gd name="connsiteY0" fmla="*/ 958998 h 959581"/>
                <a:gd name="connsiteX1" fmla="*/ 230100 w 2081809"/>
                <a:gd name="connsiteY1" fmla="*/ 552445 h 959581"/>
                <a:gd name="connsiteX2" fmla="*/ 946646 w 2081809"/>
                <a:gd name="connsiteY2" fmla="*/ 57488 h 959581"/>
                <a:gd name="connsiteX3" fmla="*/ 1423071 w 2081809"/>
                <a:gd name="connsiteY3" fmla="*/ 11796 h 959581"/>
                <a:gd name="connsiteX4" fmla="*/ 2081809 w 2081809"/>
                <a:gd name="connsiteY4" fmla="*/ 70912 h 959581"/>
                <a:gd name="connsiteX0" fmla="*/ 0 w 2081809"/>
                <a:gd name="connsiteY0" fmla="*/ 958998 h 959581"/>
                <a:gd name="connsiteX1" fmla="*/ 230100 w 2081809"/>
                <a:gd name="connsiteY1" fmla="*/ 552445 h 959581"/>
                <a:gd name="connsiteX2" fmla="*/ 946646 w 2081809"/>
                <a:gd name="connsiteY2" fmla="*/ 57488 h 959581"/>
                <a:gd name="connsiteX3" fmla="*/ 1423071 w 2081809"/>
                <a:gd name="connsiteY3" fmla="*/ 11796 h 959581"/>
                <a:gd name="connsiteX4" fmla="*/ 2081809 w 2081809"/>
                <a:gd name="connsiteY4" fmla="*/ 70912 h 959581"/>
                <a:gd name="connsiteX0" fmla="*/ 0 w 2081809"/>
                <a:gd name="connsiteY0" fmla="*/ 958998 h 959581"/>
                <a:gd name="connsiteX1" fmla="*/ 230100 w 2081809"/>
                <a:gd name="connsiteY1" fmla="*/ 552445 h 959581"/>
                <a:gd name="connsiteX2" fmla="*/ 946646 w 2081809"/>
                <a:gd name="connsiteY2" fmla="*/ 57488 h 959581"/>
                <a:gd name="connsiteX3" fmla="*/ 1423071 w 2081809"/>
                <a:gd name="connsiteY3" fmla="*/ 11796 h 959581"/>
                <a:gd name="connsiteX4" fmla="*/ 2081809 w 2081809"/>
                <a:gd name="connsiteY4" fmla="*/ 70912 h 959581"/>
                <a:gd name="connsiteX0" fmla="*/ 0 w 2113571"/>
                <a:gd name="connsiteY0" fmla="*/ 959995 h 960578"/>
                <a:gd name="connsiteX1" fmla="*/ 230100 w 2113571"/>
                <a:gd name="connsiteY1" fmla="*/ 553442 h 960578"/>
                <a:gd name="connsiteX2" fmla="*/ 946646 w 2113571"/>
                <a:gd name="connsiteY2" fmla="*/ 58485 h 960578"/>
                <a:gd name="connsiteX3" fmla="*/ 1423071 w 2113571"/>
                <a:gd name="connsiteY3" fmla="*/ 12793 h 960578"/>
                <a:gd name="connsiteX4" fmla="*/ 2113571 w 2113571"/>
                <a:gd name="connsiteY4" fmla="*/ 997 h 96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71" h="960578">
                  <a:moveTo>
                    <a:pt x="0" y="959995"/>
                  </a:moveTo>
                  <a:cubicBezTo>
                    <a:pt x="125941" y="974811"/>
                    <a:pt x="72326" y="703694"/>
                    <a:pt x="230100" y="553442"/>
                  </a:cubicBezTo>
                  <a:cubicBezTo>
                    <a:pt x="387874" y="403190"/>
                    <a:pt x="747818" y="148593"/>
                    <a:pt x="946646" y="58485"/>
                  </a:cubicBezTo>
                  <a:cubicBezTo>
                    <a:pt x="1145474" y="-31623"/>
                    <a:pt x="1228583" y="22374"/>
                    <a:pt x="1423071" y="12793"/>
                  </a:cubicBezTo>
                  <a:cubicBezTo>
                    <a:pt x="1617559" y="3212"/>
                    <a:pt x="1938606" y="-2401"/>
                    <a:pt x="2113571" y="997"/>
                  </a:cubicBezTo>
                </a:path>
              </a:pathLst>
            </a:cu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i="0">
                <a:solidFill>
                  <a:schemeClr val="accent4"/>
                </a:solidFill>
              </a:endParaRPr>
            </a:p>
          </p:txBody>
        </p:sp>
        <p:sp>
          <p:nvSpPr>
            <p:cNvPr id="25" name="Text Box 38"/>
            <p:cNvSpPr txBox="1"/>
            <p:nvPr/>
          </p:nvSpPr>
          <p:spPr>
            <a:xfrm>
              <a:off x="95239" y="304800"/>
              <a:ext cx="711200" cy="660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Total Value of delivery</a:t>
              </a:r>
            </a:p>
          </p:txBody>
        </p:sp>
        <p:sp>
          <p:nvSpPr>
            <p:cNvPr id="26" name="Text Box 39"/>
            <p:cNvSpPr txBox="1"/>
            <p:nvPr/>
          </p:nvSpPr>
          <p:spPr>
            <a:xfrm>
              <a:off x="628627" y="1390650"/>
              <a:ext cx="223394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Volume delivered to use at time t</a:t>
              </a:r>
            </a:p>
          </p:txBody>
        </p:sp>
        <p:sp>
          <p:nvSpPr>
            <p:cNvPr id="27" name="Text Box 40"/>
            <p:cNvSpPr txBox="1"/>
            <p:nvPr/>
          </p:nvSpPr>
          <p:spPr>
            <a:xfrm>
              <a:off x="2444894" y="304800"/>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A</a:t>
              </a:r>
            </a:p>
          </p:txBody>
        </p:sp>
        <p:sp>
          <p:nvSpPr>
            <p:cNvPr id="28" name="Text Box 41"/>
            <p:cNvSpPr txBox="1"/>
            <p:nvPr/>
          </p:nvSpPr>
          <p:spPr>
            <a:xfrm>
              <a:off x="2070646" y="437686"/>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E</a:t>
              </a:r>
            </a:p>
          </p:txBody>
        </p:sp>
        <p:sp>
          <p:nvSpPr>
            <p:cNvPr id="29" name="Text Box 42"/>
            <p:cNvSpPr txBox="1"/>
            <p:nvPr/>
          </p:nvSpPr>
          <p:spPr>
            <a:xfrm>
              <a:off x="1905024" y="31750"/>
              <a:ext cx="53975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Use U</a:t>
              </a:r>
            </a:p>
          </p:txBody>
        </p:sp>
      </p:grpSp>
      <p:sp>
        <p:nvSpPr>
          <p:cNvPr id="30" name="Rectangle 3"/>
          <p:cNvSpPr>
            <a:spLocks noChangeArrowheads="1"/>
          </p:cNvSpPr>
          <p:nvPr/>
        </p:nvSpPr>
        <p:spPr bwMode="auto">
          <a:xfrm>
            <a:off x="351338" y="4806231"/>
            <a:ext cx="8512557" cy="2051769"/>
          </a:xfrm>
          <a:prstGeom prst="rect">
            <a:avLst/>
          </a:prstGeom>
          <a:noFill/>
          <a:ln w="9525">
            <a:noFill/>
            <a:miter lim="800000"/>
            <a:headEnd/>
            <a:tailEnd/>
          </a:ln>
        </p:spPr>
        <p:txBody>
          <a:bodyPr/>
          <a:lstStyle/>
          <a:p>
            <a:pPr marL="342900" indent="-342900">
              <a:buFont typeface="Arial" panose="020B0604020202020204" pitchFamily="34" charset="0"/>
              <a:buChar char="•"/>
            </a:pPr>
            <a:r>
              <a:rPr lang="en-US" i="0" dirty="0">
                <a:solidFill>
                  <a:schemeClr val="accent6"/>
                </a:solidFill>
              </a:rPr>
              <a:t>Consequences of “shortage”</a:t>
            </a:r>
          </a:p>
          <a:p>
            <a:pPr marL="342900" indent="-342900">
              <a:spcBef>
                <a:spcPts val="1200"/>
              </a:spcBef>
              <a:buFont typeface="Arial" panose="020B0604020202020204" pitchFamily="34" charset="0"/>
              <a:buChar char="•"/>
            </a:pPr>
            <a:r>
              <a:rPr lang="en-US" i="0" dirty="0">
                <a:solidFill>
                  <a:schemeClr val="accent6"/>
                </a:solidFill>
              </a:rPr>
              <a:t>“There is a shortage of sport cars – I don’t have one.”  </a:t>
            </a:r>
          </a:p>
          <a:p>
            <a:pPr marL="342900" indent="-342900">
              <a:spcBef>
                <a:spcPts val="1200"/>
              </a:spcBef>
              <a:buFont typeface="Arial" panose="020B0604020202020204" pitchFamily="34" charset="0"/>
              <a:buChar char="•"/>
            </a:pPr>
            <a:r>
              <a:rPr lang="en-US" i="0" dirty="0">
                <a:solidFill>
                  <a:schemeClr val="accent6"/>
                </a:solidFill>
              </a:rPr>
              <a:t>“There is rarely a shortage of water, but often a shortage of cheap water.”</a:t>
            </a:r>
          </a:p>
        </p:txBody>
      </p:sp>
    </p:spTree>
    <p:extLst>
      <p:ext uri="{BB962C8B-B14F-4D97-AF65-F5344CB8AC3E}">
        <p14:creationId xmlns:p14="http://schemas.microsoft.com/office/powerpoint/2010/main" val="297765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5"/>
            <a:ext cx="9143999" cy="68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67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16</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a:solidFill>
                  <a:srgbClr val="A50021"/>
                </a:solidFill>
                <a:latin typeface="Comic Sans MS" pitchFamily="66" charset="0"/>
              </a:rPr>
              <a:t>Sources of U</a:t>
            </a:r>
            <a:r>
              <a:rPr lang="en-US" sz="4000" dirty="0" smtClean="0">
                <a:solidFill>
                  <a:srgbClr val="A50021"/>
                </a:solidFill>
                <a:latin typeface="Comic Sans MS" pitchFamily="66" charset="0"/>
              </a:rPr>
              <a:t>nreliability</a:t>
            </a:r>
          </a:p>
        </p:txBody>
      </p:sp>
      <p:sp>
        <p:nvSpPr>
          <p:cNvPr id="25609" name="Rectangle 3"/>
          <p:cNvSpPr>
            <a:spLocks noChangeArrowheads="1"/>
          </p:cNvSpPr>
          <p:nvPr/>
        </p:nvSpPr>
        <p:spPr bwMode="auto">
          <a:xfrm>
            <a:off x="462337" y="1051230"/>
            <a:ext cx="8445357" cy="4407564"/>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Lack of inflow, drought</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Flood</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Earthquakes, wildfires, etc.</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Mechanical and operational failures (Flint)</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Water demands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Regulations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Unreliable rules or agreements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Multiple failures</a:t>
            </a: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p:txBody>
      </p:sp>
    </p:spTree>
    <p:extLst>
      <p:ext uri="{BB962C8B-B14F-4D97-AF65-F5344CB8AC3E}">
        <p14:creationId xmlns:p14="http://schemas.microsoft.com/office/powerpoint/2010/main" val="368693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17</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Representing Sources </a:t>
            </a:r>
            <a:r>
              <a:rPr lang="en-US" sz="4000" dirty="0">
                <a:solidFill>
                  <a:srgbClr val="A50021"/>
                </a:solidFill>
                <a:latin typeface="Comic Sans MS" pitchFamily="66" charset="0"/>
              </a:rPr>
              <a:t>of U</a:t>
            </a:r>
            <a:r>
              <a:rPr lang="en-US" sz="4000" dirty="0" smtClean="0">
                <a:solidFill>
                  <a:srgbClr val="A50021"/>
                </a:solidFill>
                <a:latin typeface="Comic Sans MS" pitchFamily="66" charset="0"/>
              </a:rPr>
              <a:t>nreliability</a:t>
            </a:r>
          </a:p>
        </p:txBody>
      </p:sp>
      <p:sp>
        <p:nvSpPr>
          <p:cNvPr id="25609" name="Rectangle 3"/>
          <p:cNvSpPr>
            <a:spLocks noChangeArrowheads="1"/>
          </p:cNvSpPr>
          <p:nvPr/>
        </p:nvSpPr>
        <p:spPr bwMode="auto">
          <a:xfrm>
            <a:off x="462337" y="1402861"/>
            <a:ext cx="8445357" cy="4936294"/>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Events, time series, or probabilities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Based on: </a:t>
            </a:r>
          </a:p>
          <a:p>
            <a:pPr marL="971550" lvl="1" indent="-514350" eaLnBrk="1" hangingPunct="1">
              <a:spcBef>
                <a:spcPts val="1800"/>
              </a:spcBef>
              <a:buFont typeface="+mj-lt"/>
              <a:buAutoNum type="alphaLcPeriod"/>
            </a:pPr>
            <a:r>
              <a:rPr lang="en-US" sz="3200" i="0" dirty="0" smtClean="0">
                <a:solidFill>
                  <a:srgbClr val="0000CC"/>
                </a:solidFill>
                <a:latin typeface="Tahoma" pitchFamily="34" charset="0"/>
              </a:rPr>
              <a:t>Historical experiences</a:t>
            </a:r>
          </a:p>
          <a:p>
            <a:pPr marL="971550" lvl="1" indent="-514350" eaLnBrk="1" hangingPunct="1">
              <a:spcBef>
                <a:spcPts val="1800"/>
              </a:spcBef>
              <a:buFont typeface="+mj-lt"/>
              <a:buAutoNum type="alphaLcPeriod"/>
            </a:pPr>
            <a:r>
              <a:rPr lang="en-US" sz="3200" i="0" dirty="0">
                <a:solidFill>
                  <a:srgbClr val="0000CC"/>
                </a:solidFill>
                <a:latin typeface="Tahoma" pitchFamily="34" charset="0"/>
              </a:rPr>
              <a:t>Scenarios of </a:t>
            </a:r>
            <a:r>
              <a:rPr lang="en-US" sz="3200" i="0" dirty="0" smtClean="0">
                <a:solidFill>
                  <a:srgbClr val="0000CC"/>
                </a:solidFill>
                <a:latin typeface="Tahoma" pitchFamily="34" charset="0"/>
              </a:rPr>
              <a:t>concern </a:t>
            </a:r>
          </a:p>
          <a:p>
            <a:pPr marL="971550" lvl="1" indent="-514350" eaLnBrk="1" hangingPunct="1">
              <a:spcBef>
                <a:spcPts val="1800"/>
              </a:spcBef>
              <a:buFont typeface="+mj-lt"/>
              <a:buAutoNum type="alphaLcPeriod"/>
            </a:pPr>
            <a:r>
              <a:rPr lang="en-US" sz="3200" i="0" dirty="0" smtClean="0">
                <a:solidFill>
                  <a:srgbClr val="0000CC"/>
                </a:solidFill>
                <a:latin typeface="Tahoma" pitchFamily="34" charset="0"/>
              </a:rPr>
              <a:t>Synthetic cases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Use many time series – Monte Carlo types of analysis</a:t>
            </a:r>
          </a:p>
        </p:txBody>
      </p:sp>
    </p:spTree>
    <p:extLst>
      <p:ext uri="{BB962C8B-B14F-4D97-AF65-F5344CB8AC3E}">
        <p14:creationId xmlns:p14="http://schemas.microsoft.com/office/powerpoint/2010/main" val="152089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18</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57700"/>
            <a:ext cx="8989888" cy="758825"/>
          </a:xfrm>
        </p:spPr>
        <p:txBody>
          <a:bodyPr/>
          <a:lstStyle/>
          <a:p>
            <a:r>
              <a:rPr lang="en-US" sz="4000" dirty="0" smtClean="0">
                <a:solidFill>
                  <a:srgbClr val="A50021"/>
                </a:solidFill>
                <a:latin typeface="Comic Sans MS" pitchFamily="66" charset="0"/>
              </a:rPr>
              <a:t>System Simulation Models</a:t>
            </a:r>
          </a:p>
        </p:txBody>
      </p:sp>
      <p:sp>
        <p:nvSpPr>
          <p:cNvPr id="25609" name="Rectangle 3"/>
          <p:cNvSpPr>
            <a:spLocks noChangeArrowheads="1"/>
          </p:cNvSpPr>
          <p:nvPr/>
        </p:nvSpPr>
        <p:spPr bwMode="auto">
          <a:xfrm>
            <a:off x="172067" y="817614"/>
            <a:ext cx="3074787" cy="628658"/>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Simple system:</a:t>
            </a:r>
          </a:p>
        </p:txBody>
      </p:sp>
      <p:grpSp>
        <p:nvGrpSpPr>
          <p:cNvPr id="7" name="Group 6"/>
          <p:cNvGrpSpPr/>
          <p:nvPr/>
        </p:nvGrpSpPr>
        <p:grpSpPr>
          <a:xfrm>
            <a:off x="375713" y="1341891"/>
            <a:ext cx="3990192" cy="3080809"/>
            <a:chOff x="0" y="0"/>
            <a:chExt cx="3159125" cy="2520950"/>
          </a:xfrm>
        </p:grpSpPr>
        <p:sp>
          <p:nvSpPr>
            <p:cNvPr id="9" name="Isosceles Triangle 8"/>
            <p:cNvSpPr/>
            <p:nvPr/>
          </p:nvSpPr>
          <p:spPr>
            <a:xfrm>
              <a:off x="1524000" y="463550"/>
              <a:ext cx="482600" cy="393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b="1" i="0">
                <a:solidFill>
                  <a:schemeClr val="accent4"/>
                </a:solidFill>
              </a:endParaRPr>
            </a:p>
          </p:txBody>
        </p:sp>
        <p:cxnSp>
          <p:nvCxnSpPr>
            <p:cNvPr id="10" name="Straight Arrow Connector 9"/>
            <p:cNvCxnSpPr/>
            <p:nvPr/>
          </p:nvCxnSpPr>
          <p:spPr>
            <a:xfrm flipH="1">
              <a:off x="1752600" y="0"/>
              <a:ext cx="755650" cy="46355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708150" y="825500"/>
              <a:ext cx="45719" cy="14097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52600" y="1047750"/>
              <a:ext cx="1149350" cy="45719"/>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8350" y="1003300"/>
              <a:ext cx="9842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0" y="635000"/>
              <a:ext cx="927100" cy="533400"/>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b="1" i="0">
                <a:solidFill>
                  <a:schemeClr val="accent4"/>
                </a:solidFill>
              </a:endParaRPr>
            </a:p>
          </p:txBody>
        </p:sp>
        <p:sp>
          <p:nvSpPr>
            <p:cNvPr id="15" name="Text Box 7"/>
            <p:cNvSpPr txBox="1"/>
            <p:nvPr/>
          </p:nvSpPr>
          <p:spPr>
            <a:xfrm>
              <a:off x="768350" y="1282700"/>
              <a:ext cx="5969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Urban</a:t>
              </a:r>
            </a:p>
          </p:txBody>
        </p:sp>
        <p:sp>
          <p:nvSpPr>
            <p:cNvPr id="16" name="Text Box 8"/>
            <p:cNvSpPr txBox="1"/>
            <p:nvPr/>
          </p:nvSpPr>
          <p:spPr>
            <a:xfrm>
              <a:off x="768350" y="1720850"/>
              <a:ext cx="5969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Farms</a:t>
              </a:r>
            </a:p>
          </p:txBody>
        </p:sp>
        <p:sp>
          <p:nvSpPr>
            <p:cNvPr id="17" name="Text Box 9"/>
            <p:cNvSpPr txBox="1"/>
            <p:nvPr/>
          </p:nvSpPr>
          <p:spPr>
            <a:xfrm>
              <a:off x="1492250" y="2235200"/>
              <a:ext cx="4445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Fish</a:t>
              </a:r>
            </a:p>
          </p:txBody>
        </p:sp>
        <p:cxnSp>
          <p:nvCxnSpPr>
            <p:cNvPr id="18" name="Straight Arrow Connector 17"/>
            <p:cNvCxnSpPr/>
            <p:nvPr/>
          </p:nvCxnSpPr>
          <p:spPr>
            <a:xfrm>
              <a:off x="285750" y="1168400"/>
              <a:ext cx="45719" cy="55245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5750" y="1282700"/>
              <a:ext cx="481965" cy="889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0200" y="1720850"/>
              <a:ext cx="438150" cy="11493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365250" y="1371600"/>
              <a:ext cx="3873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365250" y="1790700"/>
              <a:ext cx="3873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 Box 15"/>
            <p:cNvSpPr txBox="1"/>
            <p:nvPr/>
          </p:nvSpPr>
          <p:spPr>
            <a:xfrm>
              <a:off x="2047875" y="178310"/>
              <a:ext cx="1111250" cy="2857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Surface water</a:t>
              </a:r>
            </a:p>
          </p:txBody>
        </p:sp>
        <p:sp>
          <p:nvSpPr>
            <p:cNvPr id="24" name="Text Box 16"/>
            <p:cNvSpPr txBox="1"/>
            <p:nvPr/>
          </p:nvSpPr>
          <p:spPr>
            <a:xfrm>
              <a:off x="6350" y="425450"/>
              <a:ext cx="1072474" cy="2857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Groundwater</a:t>
              </a:r>
            </a:p>
          </p:txBody>
        </p:sp>
        <p:sp>
          <p:nvSpPr>
            <p:cNvPr id="25" name="Text Box 17"/>
            <p:cNvSpPr txBox="1"/>
            <p:nvPr/>
          </p:nvSpPr>
          <p:spPr>
            <a:xfrm>
              <a:off x="1898650" y="825500"/>
              <a:ext cx="1219200" cy="5016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Water imports and exports</a:t>
              </a:r>
            </a:p>
          </p:txBody>
        </p:sp>
      </p:grpSp>
      <p:sp>
        <p:nvSpPr>
          <p:cNvPr id="26" name="Rectangle 3"/>
          <p:cNvSpPr>
            <a:spLocks noChangeArrowheads="1"/>
          </p:cNvSpPr>
          <p:nvPr/>
        </p:nvSpPr>
        <p:spPr bwMode="auto">
          <a:xfrm>
            <a:off x="4989291" y="843764"/>
            <a:ext cx="4048926" cy="5740714"/>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Model inputs: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Capacities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Inflows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Water demands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Operating rules</a:t>
            </a:r>
            <a:endParaRPr lang="en-US" sz="2800" i="0" dirty="0">
              <a:solidFill>
                <a:srgbClr val="0000CC"/>
              </a:solidFill>
              <a:latin typeface="Tahoma" pitchFamily="34" charset="0"/>
            </a:endParaRPr>
          </a:p>
          <a:p>
            <a:pPr eaLnBrk="1" hangingPunct="1">
              <a:spcBef>
                <a:spcPts val="1800"/>
              </a:spcBef>
            </a:pPr>
            <a:r>
              <a:rPr lang="en-US" sz="3200" i="0" dirty="0" smtClean="0">
                <a:solidFill>
                  <a:srgbClr val="0000CC"/>
                </a:solidFill>
                <a:latin typeface="Tahoma" pitchFamily="34" charset="0"/>
              </a:rPr>
              <a:t>Model outputs: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Deliveries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Storages</a:t>
            </a:r>
          </a:p>
          <a:p>
            <a:pPr marL="914400" lvl="1"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Losses</a:t>
            </a:r>
          </a:p>
          <a:p>
            <a:pPr eaLnBrk="1" hangingPunct="1">
              <a:spcBef>
                <a:spcPts val="1800"/>
              </a:spcBef>
            </a:pPr>
            <a:endParaRPr lang="en-US" sz="3200" i="0" dirty="0" smtClean="0">
              <a:solidFill>
                <a:srgbClr val="0000CC"/>
              </a:solidFill>
              <a:latin typeface="Tahoma" pitchFamily="34" charset="0"/>
            </a:endParaRPr>
          </a:p>
        </p:txBody>
      </p:sp>
      <p:sp>
        <p:nvSpPr>
          <p:cNvPr id="27" name="Rectangle 3"/>
          <p:cNvSpPr>
            <a:spLocks noChangeArrowheads="1"/>
          </p:cNvSpPr>
          <p:nvPr/>
        </p:nvSpPr>
        <p:spPr bwMode="auto">
          <a:xfrm>
            <a:off x="364129" y="4695083"/>
            <a:ext cx="4354229" cy="2088101"/>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Time-step simulation:</a:t>
            </a:r>
          </a:p>
          <a:p>
            <a:pPr marL="457200"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Rules and capacities</a:t>
            </a:r>
          </a:p>
          <a:p>
            <a:pPr marL="457200"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Conservation of mass</a:t>
            </a:r>
          </a:p>
          <a:p>
            <a:pPr eaLnBrk="1" hangingPunct="1">
              <a:spcBef>
                <a:spcPts val="1800"/>
              </a:spcBef>
            </a:pPr>
            <a:endParaRPr lang="en-US" sz="3200" i="0" dirty="0" smtClean="0">
              <a:solidFill>
                <a:srgbClr val="0000CC"/>
              </a:solidFill>
              <a:latin typeface="Tahoma" pitchFamily="34" charset="0"/>
            </a:endParaRPr>
          </a:p>
        </p:txBody>
      </p:sp>
    </p:spTree>
    <p:extLst>
      <p:ext uri="{BB962C8B-B14F-4D97-AF65-F5344CB8AC3E}">
        <p14:creationId xmlns:p14="http://schemas.microsoft.com/office/powerpoint/2010/main" val="249688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19</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Estimating System Reliability</a:t>
            </a:r>
          </a:p>
        </p:txBody>
      </p:sp>
      <p:sp>
        <p:nvSpPr>
          <p:cNvPr id="25609" name="Rectangle 3"/>
          <p:cNvSpPr>
            <a:spLocks noChangeArrowheads="1"/>
          </p:cNvSpPr>
          <p:nvPr/>
        </p:nvSpPr>
        <p:spPr bwMode="auto">
          <a:xfrm>
            <a:off x="462337" y="1402861"/>
            <a:ext cx="8681663" cy="4936294"/>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Simulation modeling (“What if?” modeling)</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Representing/simplifying legions of details, capacities, and responses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Running simulation for each case to estimate responses and consequences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Assigning probabilities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Assess overall reliabilities and consequences</a:t>
            </a:r>
          </a:p>
        </p:txBody>
      </p:sp>
    </p:spTree>
    <p:extLst>
      <p:ext uri="{BB962C8B-B14F-4D97-AF65-F5344CB8AC3E}">
        <p14:creationId xmlns:p14="http://schemas.microsoft.com/office/powerpoint/2010/main" val="1427152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6001603" cy="758825"/>
          </a:xfrm>
        </p:spPr>
        <p:txBody>
          <a:bodyPr/>
          <a:lstStyle/>
          <a:p>
            <a:r>
              <a:rPr lang="en-US" sz="4000" dirty="0" smtClean="0">
                <a:solidFill>
                  <a:srgbClr val="A50021"/>
                </a:solidFill>
                <a:latin typeface="Comic Sans MS" pitchFamily="66" charset="0"/>
              </a:rPr>
              <a:t>Outline</a:t>
            </a:r>
          </a:p>
        </p:txBody>
      </p:sp>
      <p:pic>
        <p:nvPicPr>
          <p:cNvPr id="25602" name="Picture 3"/>
          <p:cNvPicPr>
            <a:picLocks noChangeAspect="1" noChangeArrowheads="1"/>
          </p:cNvPicPr>
          <p:nvPr/>
        </p:nvPicPr>
        <p:blipFill>
          <a:blip r:embed="rId3" cstate="print"/>
          <a:srcRect/>
          <a:stretch>
            <a:fillRect/>
          </a:stretch>
        </p:blipFill>
        <p:spPr bwMode="auto">
          <a:xfrm>
            <a:off x="5396755" y="76839"/>
            <a:ext cx="3641367" cy="4584879"/>
          </a:xfrm>
          <a:prstGeom prst="rect">
            <a:avLst/>
          </a:prstGeom>
          <a:noFill/>
          <a:ln w="9525">
            <a:noFill/>
            <a:miter lim="800000"/>
            <a:headEnd/>
            <a:tailEnd/>
          </a:ln>
        </p:spPr>
      </p:pic>
      <p:sp>
        <p:nvSpPr>
          <p:cNvPr id="25609" name="Rectangle 3"/>
          <p:cNvSpPr>
            <a:spLocks noChangeArrowheads="1"/>
          </p:cNvSpPr>
          <p:nvPr/>
        </p:nvSpPr>
        <p:spPr bwMode="auto">
          <a:xfrm>
            <a:off x="125129" y="1579350"/>
            <a:ext cx="6081083" cy="4407564"/>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Water System Portfolios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Water demands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Sources of unreliability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Estimating Reliability</a:t>
            </a:r>
            <a:endParaRPr lang="en-US" sz="3200" i="0" dirty="0">
              <a:solidFill>
                <a:srgbClr val="0000CC"/>
              </a:solidFill>
              <a:latin typeface="Tahoma" pitchFamily="34" charset="0"/>
            </a:endParaRP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Metrics of Reliability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Lessons</a:t>
            </a:r>
          </a:p>
        </p:txBody>
      </p:sp>
    </p:spTree>
    <p:extLst>
      <p:ext uri="{BB962C8B-B14F-4D97-AF65-F5344CB8AC3E}">
        <p14:creationId xmlns:p14="http://schemas.microsoft.com/office/powerpoint/2010/main" val="24065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20</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32271"/>
            <a:ext cx="9144000" cy="658550"/>
          </a:xfrm>
        </p:spPr>
        <p:txBody>
          <a:bodyPr/>
          <a:lstStyle/>
          <a:p>
            <a:r>
              <a:rPr lang="en-US" sz="4000" dirty="0" smtClean="0">
                <a:solidFill>
                  <a:srgbClr val="A50021"/>
                </a:solidFill>
                <a:latin typeface="Comic Sans MS" pitchFamily="66" charset="0"/>
              </a:rPr>
              <a:t>Model Results to Reliabilities</a:t>
            </a:r>
          </a:p>
        </p:txBody>
      </p:sp>
      <p:sp>
        <p:nvSpPr>
          <p:cNvPr id="25609" name="Rectangle 3"/>
          <p:cNvSpPr>
            <a:spLocks noChangeArrowheads="1"/>
          </p:cNvSpPr>
          <p:nvPr/>
        </p:nvSpPr>
        <p:spPr bwMode="auto">
          <a:xfrm>
            <a:off x="462337" y="574212"/>
            <a:ext cx="8681663" cy="565088"/>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Delivery-reliability for a “level of development”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7770"/>
          <a:stretch/>
        </p:blipFill>
        <p:spPr>
          <a:xfrm>
            <a:off x="2981739" y="2998775"/>
            <a:ext cx="6162261" cy="3864415"/>
          </a:xfrm>
          <a:prstGeom prst="rect">
            <a:avLst/>
          </a:prstGeom>
        </p:spPr>
      </p:pic>
      <p:sp>
        <p:nvSpPr>
          <p:cNvPr id="7" name="Rectangle 3"/>
          <p:cNvSpPr>
            <a:spLocks noChangeArrowheads="1"/>
          </p:cNvSpPr>
          <p:nvPr/>
        </p:nvSpPr>
        <p:spPr bwMode="auto">
          <a:xfrm>
            <a:off x="0" y="6453404"/>
            <a:ext cx="2584174" cy="504392"/>
          </a:xfrm>
          <a:prstGeom prst="rect">
            <a:avLst/>
          </a:prstGeom>
          <a:noFill/>
          <a:ln w="9525">
            <a:noFill/>
            <a:miter lim="800000"/>
            <a:headEnd/>
            <a:tailEnd/>
          </a:ln>
        </p:spPr>
        <p:txBody>
          <a:bodyPr/>
          <a:lstStyle/>
          <a:p>
            <a:pPr eaLnBrk="1" hangingPunct="1">
              <a:spcBef>
                <a:spcPts val="1800"/>
              </a:spcBef>
            </a:pPr>
            <a:r>
              <a:rPr lang="en-US" sz="1800" i="0" dirty="0">
                <a:solidFill>
                  <a:schemeClr val="tx1"/>
                </a:solidFill>
                <a:latin typeface="Tahoma" pitchFamily="34" charset="0"/>
              </a:rPr>
              <a:t>f</a:t>
            </a:r>
            <a:r>
              <a:rPr lang="en-US" sz="1800" i="0" dirty="0" smtClean="0">
                <a:solidFill>
                  <a:schemeClr val="tx1"/>
                </a:solidFill>
                <a:latin typeface="Tahoma" pitchFamily="34" charset="0"/>
              </a:rPr>
              <a:t>rom DWR data 2015</a:t>
            </a:r>
          </a:p>
        </p:txBody>
      </p:sp>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bwMode="auto">
          <a:xfrm>
            <a:off x="74337" y="1139300"/>
            <a:ext cx="4885290" cy="2279761"/>
          </a:xfrm>
          <a:prstGeom prst="rect">
            <a:avLst/>
          </a:prstGeom>
          <a:noFill/>
          <a:ln>
            <a:solidFill>
              <a:schemeClr val="tx1"/>
            </a:solidFill>
          </a:ln>
          <a:extLst>
            <a:ext uri="{53640926-AAD7-44D8-BBD7-CCE9431645EC}">
              <a14:shadowObscured xmlns:a14="http://schemas.microsoft.com/office/drawing/2010/main"/>
            </a:ext>
          </a:extLst>
        </p:spPr>
      </p:pic>
      <p:sp>
        <p:nvSpPr>
          <p:cNvPr id="10" name="Rectangle 3"/>
          <p:cNvSpPr>
            <a:spLocks noChangeArrowheads="1"/>
          </p:cNvSpPr>
          <p:nvPr/>
        </p:nvSpPr>
        <p:spPr bwMode="auto">
          <a:xfrm>
            <a:off x="5094012" y="1443050"/>
            <a:ext cx="2867232" cy="1107246"/>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Time-series of model results</a:t>
            </a:r>
          </a:p>
        </p:txBody>
      </p:sp>
      <p:sp>
        <p:nvSpPr>
          <p:cNvPr id="11" name="Rectangle 3"/>
          <p:cNvSpPr>
            <a:spLocks noChangeArrowheads="1"/>
          </p:cNvSpPr>
          <p:nvPr/>
        </p:nvSpPr>
        <p:spPr bwMode="auto">
          <a:xfrm>
            <a:off x="793681" y="4292296"/>
            <a:ext cx="2386840" cy="1107246"/>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Probabilities of results</a:t>
            </a:r>
          </a:p>
        </p:txBody>
      </p:sp>
    </p:spTree>
    <p:extLst>
      <p:ext uri="{BB962C8B-B14F-4D97-AF65-F5344CB8AC3E}">
        <p14:creationId xmlns:p14="http://schemas.microsoft.com/office/powerpoint/2010/main" val="2457348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21</a:t>
            </a:fld>
            <a:endParaRPr lang="en-US" sz="1400" i="0">
              <a:solidFill>
                <a:schemeClr val="tx1"/>
              </a:solidFill>
              <a:latin typeface="+mn-lt"/>
            </a:endParaRPr>
          </a:p>
        </p:txBody>
      </p:sp>
      <p:sp>
        <p:nvSpPr>
          <p:cNvPr id="25604" name="Rectangle 4"/>
          <p:cNvSpPr>
            <a:spLocks noGrp="1" noChangeArrowheads="1"/>
          </p:cNvSpPr>
          <p:nvPr>
            <p:ph type="title" idx="4294967295"/>
          </p:nvPr>
        </p:nvSpPr>
        <p:spPr>
          <a:xfrm>
            <a:off x="0" y="32271"/>
            <a:ext cx="9144000" cy="658550"/>
          </a:xfrm>
        </p:spPr>
        <p:txBody>
          <a:bodyPr/>
          <a:lstStyle/>
          <a:p>
            <a:r>
              <a:rPr lang="en-US" sz="4000" dirty="0" smtClean="0">
                <a:solidFill>
                  <a:srgbClr val="A50021"/>
                </a:solidFill>
                <a:latin typeface="Comic Sans MS" pitchFamily="66" charset="0"/>
              </a:rPr>
              <a:t>Seasonal </a:t>
            </a:r>
            <a:r>
              <a:rPr lang="en-US" sz="4000" dirty="0">
                <a:solidFill>
                  <a:srgbClr val="A50021"/>
                </a:solidFill>
                <a:latin typeface="Comic Sans MS" pitchFamily="66" charset="0"/>
              </a:rPr>
              <a:t>O</a:t>
            </a:r>
            <a:r>
              <a:rPr lang="en-US" sz="4000" dirty="0" smtClean="0">
                <a:solidFill>
                  <a:srgbClr val="A50021"/>
                </a:solidFill>
                <a:latin typeface="Comic Sans MS" pitchFamily="66" charset="0"/>
              </a:rPr>
              <a:t>peration Reliabilities</a:t>
            </a:r>
            <a:endParaRPr lang="en-US" sz="4000" dirty="0" smtClean="0">
              <a:solidFill>
                <a:srgbClr val="A50021"/>
              </a:solidFill>
              <a:latin typeface="Comic Sans MS" pitchFamily="66" charset="0"/>
            </a:endParaRPr>
          </a:p>
        </p:txBody>
      </p:sp>
      <p:sp>
        <p:nvSpPr>
          <p:cNvPr id="25609" name="Rectangle 3"/>
          <p:cNvSpPr>
            <a:spLocks noChangeArrowheads="1"/>
          </p:cNvSpPr>
          <p:nvPr/>
        </p:nvSpPr>
        <p:spPr bwMode="auto">
          <a:xfrm>
            <a:off x="462337" y="574212"/>
            <a:ext cx="8681663" cy="565088"/>
          </a:xfrm>
          <a:prstGeom prst="rect">
            <a:avLst/>
          </a:prstGeom>
          <a:noFill/>
          <a:ln w="9525">
            <a:noFill/>
            <a:miter lim="800000"/>
            <a:headEnd/>
            <a:tailEnd/>
          </a:ln>
        </p:spPr>
        <p:txBody>
          <a:bodyPr/>
          <a:lstStyle/>
          <a:p>
            <a:pPr eaLnBrk="1" hangingPunct="1">
              <a:spcBef>
                <a:spcPts val="1800"/>
              </a:spcBef>
            </a:pPr>
            <a:r>
              <a:rPr lang="en-US" sz="3200" i="0" dirty="0">
                <a:solidFill>
                  <a:srgbClr val="0000CC"/>
                </a:solidFill>
                <a:latin typeface="Tahoma" pitchFamily="34" charset="0"/>
              </a:rPr>
              <a:t>Reliability by “Position Analysis</a:t>
            </a:r>
            <a:r>
              <a:rPr lang="en-US" sz="3200" i="0" dirty="0" smtClean="0">
                <a:solidFill>
                  <a:srgbClr val="0000CC"/>
                </a:solidFill>
                <a:latin typeface="Tahoma" pitchFamily="34" charset="0"/>
              </a:rPr>
              <a:t>”</a:t>
            </a:r>
            <a:endParaRPr lang="en-US" sz="3200" i="0" dirty="0" smtClean="0">
              <a:solidFill>
                <a:srgbClr val="0000CC"/>
              </a:solidFill>
              <a:latin typeface="Tahoma" pitchFamily="34" charset="0"/>
            </a:endParaRPr>
          </a:p>
        </p:txBody>
      </p:sp>
      <p:sp>
        <p:nvSpPr>
          <p:cNvPr id="10" name="Rectangle 3"/>
          <p:cNvSpPr>
            <a:spLocks noChangeArrowheads="1"/>
          </p:cNvSpPr>
          <p:nvPr/>
        </p:nvSpPr>
        <p:spPr bwMode="auto">
          <a:xfrm>
            <a:off x="240520" y="1248126"/>
            <a:ext cx="4049988" cy="1987621"/>
          </a:xfrm>
          <a:prstGeom prst="rect">
            <a:avLst/>
          </a:prstGeom>
          <a:noFill/>
          <a:ln w="9525">
            <a:noFill/>
            <a:miter lim="800000"/>
            <a:headEnd/>
            <a:tailEnd/>
          </a:ln>
        </p:spPr>
        <p:txBody>
          <a:bodyPr/>
          <a:lstStyle/>
          <a:p>
            <a:pPr marL="457200"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Today’s storage</a:t>
            </a:r>
          </a:p>
          <a:p>
            <a:pPr marL="457200"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F</a:t>
            </a:r>
            <a:r>
              <a:rPr lang="en-US" sz="2800" i="0" dirty="0" smtClean="0">
                <a:solidFill>
                  <a:srgbClr val="0000CC"/>
                </a:solidFill>
                <a:latin typeface="Tahoma" pitchFamily="34" charset="0"/>
              </a:rPr>
              <a:t>orecast demands</a:t>
            </a:r>
          </a:p>
          <a:p>
            <a:pPr marL="457200" indent="-45720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Many future inflows</a:t>
            </a:r>
            <a:endParaRPr lang="en-US" sz="2800" i="0" dirty="0" smtClean="0">
              <a:solidFill>
                <a:srgbClr val="0000CC"/>
              </a:solidFill>
              <a:latin typeface="Tahoma" pitchFamily="34" charset="0"/>
            </a:endParaRPr>
          </a:p>
        </p:txBody>
      </p:sp>
      <p:sp>
        <p:nvSpPr>
          <p:cNvPr id="11" name="Rectangle 3"/>
          <p:cNvSpPr>
            <a:spLocks noChangeArrowheads="1"/>
          </p:cNvSpPr>
          <p:nvPr/>
        </p:nvSpPr>
        <p:spPr bwMode="auto">
          <a:xfrm>
            <a:off x="4518842" y="4878617"/>
            <a:ext cx="4388394" cy="1107246"/>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Probabilities </a:t>
            </a:r>
            <a:r>
              <a:rPr lang="en-US" sz="3200" i="0" dirty="0" smtClean="0">
                <a:solidFill>
                  <a:srgbClr val="0000CC"/>
                </a:solidFill>
                <a:latin typeface="Tahoma" pitchFamily="34" charset="0"/>
              </a:rPr>
              <a:t>of storage or delivery </a:t>
            </a:r>
            <a:r>
              <a:rPr lang="en-US" sz="3200" i="0" dirty="0" smtClean="0">
                <a:solidFill>
                  <a:srgbClr val="0000CC"/>
                </a:solidFill>
                <a:latin typeface="Tahoma" pitchFamily="34" charset="0"/>
              </a:rPr>
              <a:t>results</a:t>
            </a:r>
          </a:p>
        </p:txBody>
      </p:sp>
      <p:pic>
        <p:nvPicPr>
          <p:cNvPr id="2" name="Picture 1"/>
          <p:cNvPicPr>
            <a:picLocks noChangeAspect="1"/>
          </p:cNvPicPr>
          <p:nvPr/>
        </p:nvPicPr>
        <p:blipFill rotWithShape="1">
          <a:blip r:embed="rId3"/>
          <a:srcRect r="1584"/>
          <a:stretch/>
        </p:blipFill>
        <p:spPr>
          <a:xfrm>
            <a:off x="3910899" y="1105680"/>
            <a:ext cx="5233101" cy="3186616"/>
          </a:xfrm>
          <a:prstGeom prst="rect">
            <a:avLst/>
          </a:prstGeom>
        </p:spPr>
      </p:pic>
      <p:pic>
        <p:nvPicPr>
          <p:cNvPr id="3" name="Picture 2"/>
          <p:cNvPicPr>
            <a:picLocks noChangeAspect="1"/>
          </p:cNvPicPr>
          <p:nvPr/>
        </p:nvPicPr>
        <p:blipFill rotWithShape="1">
          <a:blip r:embed="rId4"/>
          <a:srcRect b="32181"/>
          <a:stretch/>
        </p:blipFill>
        <p:spPr>
          <a:xfrm>
            <a:off x="620130" y="3105163"/>
            <a:ext cx="3290769" cy="3069771"/>
          </a:xfrm>
          <a:prstGeom prst="rect">
            <a:avLst/>
          </a:prstGeom>
        </p:spPr>
      </p:pic>
      <p:pic>
        <p:nvPicPr>
          <p:cNvPr id="13" name="Picture 12"/>
          <p:cNvPicPr>
            <a:picLocks noChangeAspect="1"/>
          </p:cNvPicPr>
          <p:nvPr/>
        </p:nvPicPr>
        <p:blipFill rotWithShape="1">
          <a:blip r:embed="rId4"/>
          <a:srcRect l="594" t="83906" r="-594" b="216"/>
          <a:stretch/>
        </p:blipFill>
        <p:spPr>
          <a:xfrm>
            <a:off x="628294" y="6055928"/>
            <a:ext cx="3282605" cy="716917"/>
          </a:xfrm>
          <a:prstGeom prst="rect">
            <a:avLst/>
          </a:prstGeom>
        </p:spPr>
      </p:pic>
      <p:sp>
        <p:nvSpPr>
          <p:cNvPr id="14" name="Rectangle 3"/>
          <p:cNvSpPr>
            <a:spLocks noChangeArrowheads="1"/>
          </p:cNvSpPr>
          <p:nvPr/>
        </p:nvSpPr>
        <p:spPr bwMode="auto">
          <a:xfrm>
            <a:off x="3510731" y="6515553"/>
            <a:ext cx="2016224" cy="380093"/>
          </a:xfrm>
          <a:prstGeom prst="rect">
            <a:avLst/>
          </a:prstGeom>
          <a:noFill/>
          <a:ln w="9525">
            <a:noFill/>
            <a:miter lim="800000"/>
            <a:headEnd/>
            <a:tailEnd/>
          </a:ln>
        </p:spPr>
        <p:txBody>
          <a:bodyPr/>
          <a:lstStyle/>
          <a:p>
            <a:pPr eaLnBrk="1" hangingPunct="1">
              <a:spcBef>
                <a:spcPts val="1800"/>
              </a:spcBef>
            </a:pPr>
            <a:r>
              <a:rPr lang="en-US" sz="1800" i="0" dirty="0" smtClean="0">
                <a:solidFill>
                  <a:schemeClr val="tx1"/>
                </a:solidFill>
                <a:latin typeface="Tahoma" pitchFamily="34" charset="0"/>
              </a:rPr>
              <a:t>from Hirsch 1978</a:t>
            </a:r>
            <a:endParaRPr lang="en-US" sz="1800" i="0" dirty="0" smtClean="0">
              <a:solidFill>
                <a:schemeClr val="tx1"/>
              </a:solidFill>
              <a:latin typeface="Tahoma" pitchFamily="34" charset="0"/>
            </a:endParaRPr>
          </a:p>
        </p:txBody>
      </p:sp>
      <p:sp>
        <p:nvSpPr>
          <p:cNvPr id="15" name="Rectangle 3"/>
          <p:cNvSpPr>
            <a:spLocks noChangeArrowheads="1"/>
          </p:cNvSpPr>
          <p:nvPr/>
        </p:nvSpPr>
        <p:spPr bwMode="auto">
          <a:xfrm rot="16200000">
            <a:off x="-982480" y="4410828"/>
            <a:ext cx="3286925" cy="359882"/>
          </a:xfrm>
          <a:prstGeom prst="rect">
            <a:avLst/>
          </a:prstGeom>
          <a:solidFill>
            <a:schemeClr val="bg1"/>
          </a:solidFill>
          <a:ln w="9525">
            <a:noFill/>
            <a:miter lim="800000"/>
            <a:headEnd/>
            <a:tailEnd/>
          </a:ln>
        </p:spPr>
        <p:txBody>
          <a:bodyPr/>
          <a:lstStyle/>
          <a:p>
            <a:pPr eaLnBrk="1" hangingPunct="1">
              <a:spcBef>
                <a:spcPts val="1800"/>
              </a:spcBef>
            </a:pPr>
            <a:r>
              <a:rPr lang="en-US" sz="1400" i="0" dirty="0" smtClean="0">
                <a:solidFill>
                  <a:schemeClr val="tx1"/>
                </a:solidFill>
                <a:latin typeface="Tahoma" pitchFamily="34" charset="0"/>
              </a:rPr>
              <a:t>Minimum storage in millions of gallons</a:t>
            </a:r>
            <a:endParaRPr lang="en-US" sz="1400" i="0" dirty="0" smtClean="0">
              <a:solidFill>
                <a:schemeClr val="tx1"/>
              </a:solidFill>
              <a:latin typeface="Tahoma" pitchFamily="34" charset="0"/>
            </a:endParaRPr>
          </a:p>
        </p:txBody>
      </p:sp>
      <p:sp>
        <p:nvSpPr>
          <p:cNvPr id="16" name="Rectangle 3"/>
          <p:cNvSpPr>
            <a:spLocks noChangeArrowheads="1"/>
          </p:cNvSpPr>
          <p:nvPr/>
        </p:nvSpPr>
        <p:spPr bwMode="auto">
          <a:xfrm>
            <a:off x="840924" y="5803732"/>
            <a:ext cx="139089" cy="504392"/>
          </a:xfrm>
          <a:prstGeom prst="rect">
            <a:avLst/>
          </a:prstGeom>
          <a:solidFill>
            <a:schemeClr val="bg1"/>
          </a:solidFill>
          <a:ln w="9525">
            <a:noFill/>
            <a:miter lim="800000"/>
            <a:headEnd/>
            <a:tailEnd/>
          </a:ln>
        </p:spPr>
        <p:txBody>
          <a:bodyPr/>
          <a:lstStyle/>
          <a:p>
            <a:pPr eaLnBrk="1" hangingPunct="1">
              <a:spcBef>
                <a:spcPts val="1800"/>
              </a:spcBef>
            </a:pPr>
            <a:r>
              <a:rPr lang="en-US" sz="1800" i="0" dirty="0">
                <a:solidFill>
                  <a:schemeClr val="tx1"/>
                </a:solidFill>
                <a:latin typeface="Tahoma" pitchFamily="34" charset="0"/>
              </a:rPr>
              <a:t> </a:t>
            </a:r>
            <a:r>
              <a:rPr lang="en-US" sz="1800" i="0" dirty="0" smtClean="0">
                <a:solidFill>
                  <a:schemeClr val="tx1"/>
                </a:solidFill>
                <a:latin typeface="Tahoma" pitchFamily="34" charset="0"/>
              </a:rPr>
              <a:t>   </a:t>
            </a:r>
            <a:endParaRPr lang="en-US" sz="1800" i="0" dirty="0" smtClean="0">
              <a:solidFill>
                <a:schemeClr val="tx1"/>
              </a:solidFill>
              <a:latin typeface="Tahoma" pitchFamily="34" charset="0"/>
            </a:endParaRPr>
          </a:p>
        </p:txBody>
      </p:sp>
      <p:sp>
        <p:nvSpPr>
          <p:cNvPr id="7" name="Rectangle 3"/>
          <p:cNvSpPr>
            <a:spLocks noChangeArrowheads="1"/>
          </p:cNvSpPr>
          <p:nvPr/>
        </p:nvSpPr>
        <p:spPr bwMode="auto">
          <a:xfrm>
            <a:off x="7495169" y="4050978"/>
            <a:ext cx="1648831" cy="341548"/>
          </a:xfrm>
          <a:prstGeom prst="rect">
            <a:avLst/>
          </a:prstGeom>
          <a:noFill/>
          <a:ln w="9525">
            <a:noFill/>
            <a:miter lim="800000"/>
            <a:headEnd/>
            <a:tailEnd/>
          </a:ln>
        </p:spPr>
        <p:txBody>
          <a:bodyPr/>
          <a:lstStyle/>
          <a:p>
            <a:pPr eaLnBrk="1" hangingPunct="1">
              <a:spcBef>
                <a:spcPts val="1800"/>
              </a:spcBef>
            </a:pPr>
            <a:r>
              <a:rPr lang="en-US" sz="1600" i="0" dirty="0" smtClean="0">
                <a:solidFill>
                  <a:schemeClr val="tx1"/>
                </a:solidFill>
                <a:latin typeface="Tahoma" pitchFamily="34" charset="0"/>
              </a:rPr>
              <a:t>from Murk 1995</a:t>
            </a:r>
            <a:endParaRPr lang="en-US" sz="1600" i="0" dirty="0" smtClean="0">
              <a:solidFill>
                <a:schemeClr val="tx1"/>
              </a:solidFill>
              <a:latin typeface="Tahoma" pitchFamily="34" charset="0"/>
            </a:endParaRPr>
          </a:p>
        </p:txBody>
      </p:sp>
    </p:spTree>
    <p:extLst>
      <p:ext uri="{BB962C8B-B14F-4D97-AF65-F5344CB8AC3E}">
        <p14:creationId xmlns:p14="http://schemas.microsoft.com/office/powerpoint/2010/main" val="3930141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22</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Estimating System Reliability</a:t>
            </a:r>
          </a:p>
        </p:txBody>
      </p:sp>
      <p:sp>
        <p:nvSpPr>
          <p:cNvPr id="25609" name="Rectangle 3"/>
          <p:cNvSpPr>
            <a:spLocks noChangeArrowheads="1"/>
          </p:cNvSpPr>
          <p:nvPr/>
        </p:nvSpPr>
        <p:spPr bwMode="auto">
          <a:xfrm>
            <a:off x="462337" y="1084808"/>
            <a:ext cx="8681663" cy="2095714"/>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“All models are wrong, but some are useful.”</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Delivery reliability models and results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Importance of model interpretation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7770"/>
          <a:stretch/>
        </p:blipFill>
        <p:spPr>
          <a:xfrm>
            <a:off x="1828799" y="2993585"/>
            <a:ext cx="6162261" cy="3864415"/>
          </a:xfrm>
          <a:prstGeom prst="rect">
            <a:avLst/>
          </a:prstGeom>
        </p:spPr>
      </p:pic>
      <p:sp>
        <p:nvSpPr>
          <p:cNvPr id="7" name="Rectangle 3"/>
          <p:cNvSpPr>
            <a:spLocks noChangeArrowheads="1"/>
          </p:cNvSpPr>
          <p:nvPr/>
        </p:nvSpPr>
        <p:spPr bwMode="auto">
          <a:xfrm>
            <a:off x="0" y="6453404"/>
            <a:ext cx="2584174" cy="504392"/>
          </a:xfrm>
          <a:prstGeom prst="rect">
            <a:avLst/>
          </a:prstGeom>
          <a:noFill/>
          <a:ln w="9525">
            <a:noFill/>
            <a:miter lim="800000"/>
            <a:headEnd/>
            <a:tailEnd/>
          </a:ln>
        </p:spPr>
        <p:txBody>
          <a:bodyPr/>
          <a:lstStyle/>
          <a:p>
            <a:pPr eaLnBrk="1" hangingPunct="1">
              <a:spcBef>
                <a:spcPts val="1800"/>
              </a:spcBef>
            </a:pPr>
            <a:r>
              <a:rPr lang="en-US" sz="1800" i="0" dirty="0">
                <a:solidFill>
                  <a:schemeClr val="tx1"/>
                </a:solidFill>
                <a:latin typeface="Tahoma" pitchFamily="34" charset="0"/>
              </a:rPr>
              <a:t>f</a:t>
            </a:r>
            <a:r>
              <a:rPr lang="en-US" sz="1800" i="0" dirty="0" smtClean="0">
                <a:solidFill>
                  <a:schemeClr val="tx1"/>
                </a:solidFill>
                <a:latin typeface="Tahoma" pitchFamily="34" charset="0"/>
              </a:rPr>
              <a:t>rom DWR data 2015</a:t>
            </a:r>
          </a:p>
        </p:txBody>
      </p:sp>
    </p:spTree>
    <p:extLst>
      <p:ext uri="{BB962C8B-B14F-4D97-AF65-F5344CB8AC3E}">
        <p14:creationId xmlns:p14="http://schemas.microsoft.com/office/powerpoint/2010/main" val="3031773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23</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Modeling “Errors” Unavoidable</a:t>
            </a:r>
          </a:p>
        </p:txBody>
      </p:sp>
      <p:sp>
        <p:nvSpPr>
          <p:cNvPr id="25609" name="Rectangle 3"/>
          <p:cNvSpPr>
            <a:spLocks noChangeArrowheads="1"/>
          </p:cNvSpPr>
          <p:nvPr/>
        </p:nvSpPr>
        <p:spPr bwMode="auto">
          <a:xfrm>
            <a:off x="346509" y="964887"/>
            <a:ext cx="8797491" cy="4936294"/>
          </a:xfrm>
          <a:prstGeom prst="rect">
            <a:avLst/>
          </a:prstGeom>
          <a:noFill/>
          <a:ln w="9525">
            <a:noFill/>
            <a:miter lim="800000"/>
            <a:headEnd/>
            <a:tailEnd/>
          </a:ln>
        </p:spPr>
        <p:txBody>
          <a:bodyPr/>
          <a:lstStyle/>
          <a:p>
            <a:pPr eaLnBrk="1" hangingPunct="1">
              <a:spcBef>
                <a:spcPts val="1800"/>
              </a:spcBef>
            </a:pPr>
            <a:r>
              <a:rPr lang="en-US" sz="2800" i="0" dirty="0" smtClean="0">
                <a:solidFill>
                  <a:srgbClr val="0000CC"/>
                </a:solidFill>
                <a:latin typeface="Tahoma" pitchFamily="34" charset="0"/>
              </a:rPr>
              <a:t>“All models are wrong, but some are useful.” G.E.P. Box 1978</a:t>
            </a:r>
          </a:p>
          <a:p>
            <a:pPr eaLnBrk="1" hangingPunct="1">
              <a:spcBef>
                <a:spcPts val="1800"/>
              </a:spcBef>
            </a:pPr>
            <a:r>
              <a:rPr lang="en-US" sz="2800" i="0" dirty="0" smtClean="0">
                <a:solidFill>
                  <a:srgbClr val="0000CC"/>
                </a:solidFill>
                <a:latin typeface="Tahoma" pitchFamily="34" charset="0"/>
              </a:rPr>
              <a:t>“The purpose of computing is insight, not numbers.” R. Hamming 1962</a:t>
            </a:r>
          </a:p>
          <a:p>
            <a:pPr eaLnBrk="1" hangingPunct="1">
              <a:spcBef>
                <a:spcPts val="1800"/>
              </a:spcBef>
            </a:pPr>
            <a:r>
              <a:rPr lang="en-US" sz="3200" i="0" dirty="0" smtClean="0">
                <a:solidFill>
                  <a:srgbClr val="0000CC"/>
                </a:solidFill>
                <a:latin typeface="Tahoma" pitchFamily="34" charset="0"/>
              </a:rPr>
              <a:t>Model components:</a:t>
            </a:r>
          </a:p>
          <a:p>
            <a:pPr marL="514350" indent="-51435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Model software (formulation, calibration, version)</a:t>
            </a:r>
          </a:p>
          <a:p>
            <a:pPr marL="514350" indent="-51435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Input data (hydrology, demands, operating rules)</a:t>
            </a:r>
          </a:p>
          <a:p>
            <a:pPr marL="514350" indent="-514350" eaLnBrk="1" hangingPunct="1">
              <a:spcBef>
                <a:spcPts val="1800"/>
              </a:spcBef>
              <a:buFont typeface="Arial" panose="020B0604020202020204" pitchFamily="34" charset="0"/>
              <a:buChar char="•"/>
            </a:pPr>
            <a:r>
              <a:rPr lang="en-US" sz="2800" i="0" dirty="0" smtClean="0">
                <a:solidFill>
                  <a:srgbClr val="0000CC"/>
                </a:solidFill>
                <a:latin typeface="Tahoma" pitchFamily="34" charset="0"/>
              </a:rPr>
              <a:t>Modeler (orchestration + interpretation)</a:t>
            </a:r>
          </a:p>
          <a:p>
            <a:pPr eaLnBrk="1" hangingPunct="1">
              <a:spcBef>
                <a:spcPts val="1800"/>
              </a:spcBef>
            </a:pPr>
            <a:r>
              <a:rPr lang="en-US" sz="3200" i="0" dirty="0" smtClean="0">
                <a:solidFill>
                  <a:srgbClr val="0000CC"/>
                </a:solidFill>
                <a:latin typeface="Tahoma" pitchFamily="34" charset="0"/>
              </a:rPr>
              <a:t>Interpretation and documentation fundamental.</a:t>
            </a:r>
          </a:p>
        </p:txBody>
      </p:sp>
    </p:spTree>
    <p:extLst>
      <p:ext uri="{BB962C8B-B14F-4D97-AF65-F5344CB8AC3E}">
        <p14:creationId xmlns:p14="http://schemas.microsoft.com/office/powerpoint/2010/main" val="974115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24</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7202" y="198886"/>
            <a:ext cx="9136797" cy="683765"/>
          </a:xfrm>
        </p:spPr>
        <p:txBody>
          <a:bodyPr/>
          <a:lstStyle/>
          <a:p>
            <a:r>
              <a:rPr lang="en-US" sz="4000" dirty="0" smtClean="0">
                <a:solidFill>
                  <a:srgbClr val="A50021"/>
                </a:solidFill>
                <a:latin typeface="Comic Sans MS" pitchFamily="66" charset="0"/>
              </a:rPr>
              <a:t>SWP Delivery Capabilities Reports</a:t>
            </a:r>
          </a:p>
        </p:txBody>
      </p:sp>
      <p:sp>
        <p:nvSpPr>
          <p:cNvPr id="7" name="Rectangle 3"/>
          <p:cNvSpPr>
            <a:spLocks noChangeArrowheads="1"/>
          </p:cNvSpPr>
          <p:nvPr/>
        </p:nvSpPr>
        <p:spPr bwMode="auto">
          <a:xfrm>
            <a:off x="121502" y="6460889"/>
            <a:ext cx="2194316" cy="397111"/>
          </a:xfrm>
          <a:prstGeom prst="rect">
            <a:avLst/>
          </a:prstGeom>
          <a:noFill/>
          <a:ln w="9525">
            <a:noFill/>
            <a:miter lim="800000"/>
            <a:headEnd/>
            <a:tailEnd/>
          </a:ln>
        </p:spPr>
        <p:txBody>
          <a:bodyPr/>
          <a:lstStyle/>
          <a:p>
            <a:pPr eaLnBrk="1" hangingPunct="1">
              <a:spcBef>
                <a:spcPts val="1800"/>
              </a:spcBef>
            </a:pPr>
            <a:r>
              <a:rPr lang="en-US" sz="1800" i="0" dirty="0" smtClean="0">
                <a:solidFill>
                  <a:schemeClr val="tx1"/>
                </a:solidFill>
                <a:latin typeface="Tahoma" pitchFamily="34" charset="0"/>
              </a:rPr>
              <a:t>from DWR 2018</a:t>
            </a:r>
          </a:p>
        </p:txBody>
      </p:sp>
      <p:sp>
        <p:nvSpPr>
          <p:cNvPr id="9" name="Rectangle 3"/>
          <p:cNvSpPr>
            <a:spLocks noChangeArrowheads="1"/>
          </p:cNvSpPr>
          <p:nvPr/>
        </p:nvSpPr>
        <p:spPr bwMode="auto">
          <a:xfrm>
            <a:off x="228600" y="1402861"/>
            <a:ext cx="3355824" cy="2870965"/>
          </a:xfrm>
          <a:prstGeom prst="rect">
            <a:avLst/>
          </a:prstGeom>
          <a:noFill/>
          <a:ln w="9525">
            <a:noFill/>
            <a:miter lim="800000"/>
            <a:headEnd/>
            <a:tailEnd/>
          </a:ln>
        </p:spPr>
        <p:txBody>
          <a:bodyPr/>
          <a:lstStyle/>
          <a:p>
            <a:pPr eaLnBrk="1" hangingPunct="1">
              <a:spcBef>
                <a:spcPts val="1800"/>
              </a:spcBef>
            </a:pPr>
            <a:endParaRPr lang="en-US" sz="3200" i="0" dirty="0" smtClean="0">
              <a:solidFill>
                <a:srgbClr val="0000CC"/>
              </a:solidFill>
              <a:latin typeface="Tahoma" pitchFamily="34" charset="0"/>
            </a:endParaRPr>
          </a:p>
        </p:txBody>
      </p:sp>
      <p:sp>
        <p:nvSpPr>
          <p:cNvPr id="10" name="Rectangle 3"/>
          <p:cNvSpPr>
            <a:spLocks noChangeArrowheads="1"/>
          </p:cNvSpPr>
          <p:nvPr/>
        </p:nvSpPr>
        <p:spPr bwMode="auto">
          <a:xfrm>
            <a:off x="240772" y="831633"/>
            <a:ext cx="8903228" cy="1577951"/>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Estimates SWP delivery capabilities overall and for individual contractors for historical hydrology and present conditions - updated every 2 years</a:t>
            </a:r>
          </a:p>
        </p:txBody>
      </p:sp>
      <p:pic>
        <p:nvPicPr>
          <p:cNvPr id="4" name="Picture 3"/>
          <p:cNvPicPr>
            <a:picLocks noChangeAspect="1"/>
          </p:cNvPicPr>
          <p:nvPr/>
        </p:nvPicPr>
        <p:blipFill>
          <a:blip r:embed="rId3"/>
          <a:stretch>
            <a:fillRect/>
          </a:stretch>
        </p:blipFill>
        <p:spPr>
          <a:xfrm>
            <a:off x="2123079" y="2471150"/>
            <a:ext cx="5967373" cy="4379762"/>
          </a:xfrm>
          <a:prstGeom prst="rect">
            <a:avLst/>
          </a:prstGeom>
        </p:spPr>
      </p:pic>
    </p:spTree>
    <p:extLst>
      <p:ext uri="{BB962C8B-B14F-4D97-AF65-F5344CB8AC3E}">
        <p14:creationId xmlns:p14="http://schemas.microsoft.com/office/powerpoint/2010/main" val="3021396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25</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7203" y="198886"/>
            <a:ext cx="3763458" cy="683765"/>
          </a:xfrm>
        </p:spPr>
        <p:txBody>
          <a:bodyPr/>
          <a:lstStyle/>
          <a:p>
            <a:r>
              <a:rPr lang="en-US" sz="4000" dirty="0" smtClean="0">
                <a:solidFill>
                  <a:srgbClr val="A50021"/>
                </a:solidFill>
                <a:latin typeface="Comic Sans MS" pitchFamily="66" charset="0"/>
              </a:rPr>
              <a:t>Orange County</a:t>
            </a:r>
          </a:p>
        </p:txBody>
      </p:sp>
      <p:pic>
        <p:nvPicPr>
          <p:cNvPr id="2" name="Picture 1"/>
          <p:cNvPicPr>
            <a:picLocks noChangeAspect="1"/>
          </p:cNvPicPr>
          <p:nvPr/>
        </p:nvPicPr>
        <p:blipFill>
          <a:blip r:embed="rId3"/>
          <a:stretch>
            <a:fillRect/>
          </a:stretch>
        </p:blipFill>
        <p:spPr>
          <a:xfrm>
            <a:off x="3584425" y="3491412"/>
            <a:ext cx="5559575" cy="3366588"/>
          </a:xfrm>
          <a:prstGeom prst="rect">
            <a:avLst/>
          </a:prstGeom>
        </p:spPr>
      </p:pic>
      <p:sp>
        <p:nvSpPr>
          <p:cNvPr id="7" name="Rectangle 3"/>
          <p:cNvSpPr>
            <a:spLocks noChangeArrowheads="1"/>
          </p:cNvSpPr>
          <p:nvPr/>
        </p:nvSpPr>
        <p:spPr bwMode="auto">
          <a:xfrm>
            <a:off x="121502" y="6460889"/>
            <a:ext cx="2194316" cy="397111"/>
          </a:xfrm>
          <a:prstGeom prst="rect">
            <a:avLst/>
          </a:prstGeom>
          <a:noFill/>
          <a:ln w="9525">
            <a:noFill/>
            <a:miter lim="800000"/>
            <a:headEnd/>
            <a:tailEnd/>
          </a:ln>
        </p:spPr>
        <p:txBody>
          <a:bodyPr/>
          <a:lstStyle/>
          <a:p>
            <a:pPr eaLnBrk="1" hangingPunct="1">
              <a:spcBef>
                <a:spcPts val="1800"/>
              </a:spcBef>
            </a:pPr>
            <a:r>
              <a:rPr lang="en-US" sz="1800" i="0" dirty="0" smtClean="0">
                <a:solidFill>
                  <a:schemeClr val="tx1"/>
                </a:solidFill>
                <a:latin typeface="Tahoma" pitchFamily="34" charset="0"/>
              </a:rPr>
              <a:t>From OCMWD 2016</a:t>
            </a:r>
          </a:p>
        </p:txBody>
      </p:sp>
      <p:pic>
        <p:nvPicPr>
          <p:cNvPr id="3" name="Picture 2"/>
          <p:cNvPicPr>
            <a:picLocks noChangeAspect="1"/>
          </p:cNvPicPr>
          <p:nvPr/>
        </p:nvPicPr>
        <p:blipFill>
          <a:blip r:embed="rId4"/>
          <a:stretch>
            <a:fillRect/>
          </a:stretch>
        </p:blipFill>
        <p:spPr>
          <a:xfrm>
            <a:off x="3770661" y="206062"/>
            <a:ext cx="5187101" cy="3433577"/>
          </a:xfrm>
          <a:prstGeom prst="rect">
            <a:avLst/>
          </a:prstGeom>
        </p:spPr>
      </p:pic>
      <p:sp>
        <p:nvSpPr>
          <p:cNvPr id="9" name="Rectangle 3"/>
          <p:cNvSpPr>
            <a:spLocks noChangeArrowheads="1"/>
          </p:cNvSpPr>
          <p:nvPr/>
        </p:nvSpPr>
        <p:spPr bwMode="auto">
          <a:xfrm>
            <a:off x="228600" y="1402861"/>
            <a:ext cx="3355824" cy="2870965"/>
          </a:xfrm>
          <a:prstGeom prst="rect">
            <a:avLst/>
          </a:prstGeom>
          <a:noFill/>
          <a:ln w="9525">
            <a:noFill/>
            <a:miter lim="800000"/>
            <a:headEnd/>
            <a:tailEnd/>
          </a:ln>
        </p:spPr>
        <p:txBody>
          <a:bodyPr/>
          <a:lstStyle/>
          <a:p>
            <a:pPr eaLnBrk="1" hangingPunct="1">
              <a:spcBef>
                <a:spcPts val="1800"/>
              </a:spcBef>
            </a:pPr>
            <a:endParaRPr lang="en-US" sz="3200" i="0" dirty="0" smtClean="0">
              <a:solidFill>
                <a:srgbClr val="0000CC"/>
              </a:solidFill>
              <a:latin typeface="Tahoma" pitchFamily="34" charset="0"/>
            </a:endParaRPr>
          </a:p>
        </p:txBody>
      </p:sp>
      <p:sp>
        <p:nvSpPr>
          <p:cNvPr id="10" name="Rectangle 3"/>
          <p:cNvSpPr>
            <a:spLocks noChangeArrowheads="1"/>
          </p:cNvSpPr>
          <p:nvPr/>
        </p:nvSpPr>
        <p:spPr bwMode="auto">
          <a:xfrm>
            <a:off x="121502" y="1402861"/>
            <a:ext cx="3784575" cy="3636278"/>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Complex local &amp; regional system</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Multiple supplies raise reliability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Climate and </a:t>
            </a:r>
            <a:r>
              <a:rPr lang="en-US" sz="3200" i="0" dirty="0" err="1" smtClean="0">
                <a:solidFill>
                  <a:srgbClr val="0000CC"/>
                </a:solidFill>
                <a:latin typeface="Tahoma" pitchFamily="34" charset="0"/>
              </a:rPr>
              <a:t>Waterfix</a:t>
            </a:r>
            <a:r>
              <a:rPr lang="en-US" sz="3200" i="0" smtClean="0">
                <a:solidFill>
                  <a:srgbClr val="0000CC"/>
                </a:solidFill>
                <a:latin typeface="Tahoma" pitchFamily="34" charset="0"/>
              </a:rPr>
              <a:t> matter</a:t>
            </a:r>
            <a:endParaRPr lang="en-US" sz="3200" i="0" dirty="0" smtClean="0">
              <a:solidFill>
                <a:srgbClr val="0000CC"/>
              </a:solidFill>
              <a:latin typeface="Tahoma" pitchFamily="34" charset="0"/>
            </a:endParaRP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p:txBody>
      </p:sp>
    </p:spTree>
    <p:extLst>
      <p:ext uri="{BB962C8B-B14F-4D97-AF65-F5344CB8AC3E}">
        <p14:creationId xmlns:p14="http://schemas.microsoft.com/office/powerpoint/2010/main" val="2674176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26</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smtClean="0">
                <a:solidFill>
                  <a:srgbClr val="A50021"/>
                </a:solidFill>
                <a:latin typeface="Comic Sans MS" pitchFamily="66" charset="0"/>
              </a:rPr>
              <a:t>MWD’s Integrated Resources Plan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2872" y="854004"/>
            <a:ext cx="5028377" cy="2694266"/>
          </a:xfrm>
          <a:prstGeom prst="rect">
            <a:avLst/>
          </a:prstGeom>
        </p:spPr>
      </p:pic>
      <p:pic>
        <p:nvPicPr>
          <p:cNvPr id="3" name="Picture 2"/>
          <p:cNvPicPr>
            <a:picLocks noChangeAspect="1"/>
          </p:cNvPicPr>
          <p:nvPr/>
        </p:nvPicPr>
        <p:blipFill>
          <a:blip r:embed="rId4"/>
          <a:stretch>
            <a:fillRect/>
          </a:stretch>
        </p:blipFill>
        <p:spPr>
          <a:xfrm>
            <a:off x="3975041" y="3695392"/>
            <a:ext cx="5146208" cy="3162608"/>
          </a:xfrm>
          <a:prstGeom prst="rect">
            <a:avLst/>
          </a:prstGeom>
        </p:spPr>
      </p:pic>
      <p:sp>
        <p:nvSpPr>
          <p:cNvPr id="25609" name="Rectangle 3"/>
          <p:cNvSpPr>
            <a:spLocks noChangeArrowheads="1"/>
          </p:cNvSpPr>
          <p:nvPr/>
        </p:nvSpPr>
        <p:spPr bwMode="auto">
          <a:xfrm>
            <a:off x="1" y="1402861"/>
            <a:ext cx="4579202" cy="2793351"/>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Modeling integrates diverse knowledge</a:t>
            </a:r>
          </a:p>
          <a:p>
            <a:pPr marL="514350" indent="-514350" eaLnBrk="1" hangingPunct="1">
              <a:spcBef>
                <a:spcPts val="1800"/>
              </a:spcBef>
              <a:buFont typeface="+mj-lt"/>
              <a:buAutoNum type="arabicPeriod"/>
            </a:pPr>
            <a:endParaRPr lang="en-US" sz="3200" i="0" dirty="0">
              <a:solidFill>
                <a:srgbClr val="0000CC"/>
              </a:solidFill>
              <a:latin typeface="Tahoma" pitchFamily="34" charset="0"/>
            </a:endParaRP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a:p>
            <a:pPr eaLnBrk="1" hangingPunct="1">
              <a:spcBef>
                <a:spcPts val="1800"/>
              </a:spcBef>
            </a:pPr>
            <a:r>
              <a:rPr lang="en-US" sz="3200" i="0" dirty="0" smtClean="0">
                <a:solidFill>
                  <a:srgbClr val="0000CC"/>
                </a:solidFill>
                <a:latin typeface="Tahoma" pitchFamily="34" charset="0"/>
              </a:rPr>
              <a:t>As a wholesaler, demands are important to their reliability</a:t>
            </a:r>
          </a:p>
          <a:p>
            <a:pPr eaLnBrk="1" hangingPunct="1">
              <a:spcBef>
                <a:spcPts val="1800"/>
              </a:spcBef>
            </a:pPr>
            <a:r>
              <a:rPr lang="en-US" sz="3200" i="0" dirty="0" smtClean="0">
                <a:solidFill>
                  <a:srgbClr val="0000CC"/>
                </a:solidFill>
                <a:latin typeface="Tahoma" pitchFamily="34" charset="0"/>
              </a:rPr>
              <a:t>Prefer &gt;1 </a:t>
            </a:r>
            <a:r>
              <a:rPr lang="en-US" sz="3200" i="0" dirty="0" err="1" smtClean="0">
                <a:solidFill>
                  <a:srgbClr val="0000CC"/>
                </a:solidFill>
                <a:latin typeface="Tahoma" pitchFamily="34" charset="0"/>
              </a:rPr>
              <a:t>maf</a:t>
            </a:r>
            <a:r>
              <a:rPr lang="en-US" sz="3200" i="0" dirty="0" smtClean="0">
                <a:solidFill>
                  <a:srgbClr val="0000CC"/>
                </a:solidFill>
                <a:latin typeface="Tahoma" pitchFamily="34" charset="0"/>
              </a:rPr>
              <a:t> in storage</a:t>
            </a: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p:txBody>
      </p:sp>
    </p:spTree>
    <p:extLst>
      <p:ext uri="{BB962C8B-B14F-4D97-AF65-F5344CB8AC3E}">
        <p14:creationId xmlns:p14="http://schemas.microsoft.com/office/powerpoint/2010/main" val="35959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27</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7203" y="11917"/>
            <a:ext cx="9144000" cy="758825"/>
          </a:xfrm>
        </p:spPr>
        <p:txBody>
          <a:bodyPr/>
          <a:lstStyle/>
          <a:p>
            <a:r>
              <a:rPr lang="en-US" sz="4000" dirty="0" smtClean="0">
                <a:solidFill>
                  <a:srgbClr val="A50021"/>
                </a:solidFill>
                <a:latin typeface="Comic Sans MS" pitchFamily="66" charset="0"/>
              </a:rPr>
              <a:t>Reliability in a Portfolio of Actions</a:t>
            </a:r>
          </a:p>
        </p:txBody>
      </p:sp>
      <p:sp>
        <p:nvSpPr>
          <p:cNvPr id="25609" name="Rectangle 3"/>
          <p:cNvSpPr>
            <a:spLocks noChangeArrowheads="1"/>
          </p:cNvSpPr>
          <p:nvPr/>
        </p:nvSpPr>
        <p:spPr bwMode="auto">
          <a:xfrm>
            <a:off x="145008" y="794158"/>
            <a:ext cx="4108940" cy="637077"/>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Agricultural example:</a:t>
            </a:r>
          </a:p>
        </p:txBody>
      </p:sp>
      <p:pic>
        <p:nvPicPr>
          <p:cNvPr id="2" name="Picture 1"/>
          <p:cNvPicPr>
            <a:picLocks noChangeAspect="1"/>
          </p:cNvPicPr>
          <p:nvPr/>
        </p:nvPicPr>
        <p:blipFill>
          <a:blip r:embed="rId3"/>
          <a:stretch>
            <a:fillRect/>
          </a:stretch>
        </p:blipFill>
        <p:spPr>
          <a:xfrm>
            <a:off x="255485" y="1358348"/>
            <a:ext cx="8647435" cy="5347252"/>
          </a:xfrm>
          <a:prstGeom prst="rect">
            <a:avLst/>
          </a:prstGeom>
        </p:spPr>
      </p:pic>
      <p:cxnSp>
        <p:nvCxnSpPr>
          <p:cNvPr id="4" name="Straight Connector 3"/>
          <p:cNvCxnSpPr/>
          <p:nvPr/>
        </p:nvCxnSpPr>
        <p:spPr bwMode="auto">
          <a:xfrm flipH="1" flipV="1">
            <a:off x="1709531" y="4532243"/>
            <a:ext cx="6748669" cy="695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Arrow Connector 8"/>
          <p:cNvCxnSpPr/>
          <p:nvPr/>
        </p:nvCxnSpPr>
        <p:spPr bwMode="auto">
          <a:xfrm>
            <a:off x="7374835" y="2961861"/>
            <a:ext cx="665922" cy="1371600"/>
          </a:xfrm>
          <a:prstGeom prst="straightConnector1">
            <a:avLst/>
          </a:prstGeom>
          <a:solidFill>
            <a:schemeClr val="accent1"/>
          </a:solidFill>
          <a:ln w="22225" cap="flat" cmpd="sng" algn="ctr">
            <a:solidFill>
              <a:schemeClr val="tx1"/>
            </a:solidFill>
            <a:prstDash val="sysDash"/>
            <a:round/>
            <a:headEnd type="none" w="sm" len="sm"/>
            <a:tailEnd type="triangle" w="lg" len="lg"/>
          </a:ln>
          <a:effectLst/>
        </p:spPr>
      </p:cxnSp>
      <p:sp>
        <p:nvSpPr>
          <p:cNvPr id="14" name="Rectangle 3"/>
          <p:cNvSpPr>
            <a:spLocks noChangeArrowheads="1"/>
          </p:cNvSpPr>
          <p:nvPr/>
        </p:nvSpPr>
        <p:spPr bwMode="auto">
          <a:xfrm>
            <a:off x="6420678" y="1788071"/>
            <a:ext cx="1908313" cy="637077"/>
          </a:xfrm>
          <a:prstGeom prst="rect">
            <a:avLst/>
          </a:prstGeom>
          <a:noFill/>
          <a:ln w="9525">
            <a:noFill/>
            <a:miter lim="800000"/>
            <a:headEnd/>
            <a:tailEnd/>
          </a:ln>
        </p:spPr>
        <p:txBody>
          <a:bodyPr/>
          <a:lstStyle/>
          <a:p>
            <a:pPr eaLnBrk="1" hangingPunct="1">
              <a:spcBef>
                <a:spcPts val="1800"/>
              </a:spcBef>
            </a:pPr>
            <a:r>
              <a:rPr lang="en-US" i="0" dirty="0" smtClean="0">
                <a:solidFill>
                  <a:schemeClr val="accent1">
                    <a:lumMod val="50000"/>
                  </a:schemeClr>
                </a:solidFill>
                <a:latin typeface="Tahoma" pitchFamily="34" charset="0"/>
              </a:rPr>
              <a:t>Surplus to bank, sell, or exchange</a:t>
            </a:r>
          </a:p>
        </p:txBody>
      </p:sp>
      <p:cxnSp>
        <p:nvCxnSpPr>
          <p:cNvPr id="11" name="Straight Connector 10"/>
          <p:cNvCxnSpPr/>
          <p:nvPr/>
        </p:nvCxnSpPr>
        <p:spPr bwMode="auto">
          <a:xfrm flipH="1">
            <a:off x="1709533" y="4567030"/>
            <a:ext cx="2793311" cy="571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Arrow Connector 17"/>
          <p:cNvCxnSpPr/>
          <p:nvPr/>
        </p:nvCxnSpPr>
        <p:spPr bwMode="auto">
          <a:xfrm flipH="1" flipV="1">
            <a:off x="8040757" y="3647661"/>
            <a:ext cx="9940" cy="967896"/>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cxnSp>
        <p:nvCxnSpPr>
          <p:cNvPr id="24" name="Straight Arrow Connector 23"/>
          <p:cNvCxnSpPr/>
          <p:nvPr/>
        </p:nvCxnSpPr>
        <p:spPr bwMode="auto">
          <a:xfrm flipV="1">
            <a:off x="2047461" y="5095487"/>
            <a:ext cx="0" cy="390913"/>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cxnSp>
        <p:nvCxnSpPr>
          <p:cNvPr id="26" name="Straight Arrow Connector 25"/>
          <p:cNvCxnSpPr/>
          <p:nvPr/>
        </p:nvCxnSpPr>
        <p:spPr bwMode="auto">
          <a:xfrm flipV="1">
            <a:off x="2040837" y="4532243"/>
            <a:ext cx="6624" cy="331548"/>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cxnSp>
        <p:nvCxnSpPr>
          <p:cNvPr id="28" name="Straight Connector 27"/>
          <p:cNvCxnSpPr/>
          <p:nvPr/>
        </p:nvCxnSpPr>
        <p:spPr bwMode="auto">
          <a:xfrm flipH="1">
            <a:off x="1709533" y="4567030"/>
            <a:ext cx="1434835" cy="34455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Straight Arrow Connector 29"/>
          <p:cNvCxnSpPr/>
          <p:nvPr/>
        </p:nvCxnSpPr>
        <p:spPr bwMode="auto">
          <a:xfrm flipV="1">
            <a:off x="2041131" y="4802378"/>
            <a:ext cx="6624" cy="331548"/>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cxnSp>
        <p:nvCxnSpPr>
          <p:cNvPr id="31" name="Straight Arrow Connector 30"/>
          <p:cNvCxnSpPr/>
          <p:nvPr/>
        </p:nvCxnSpPr>
        <p:spPr bwMode="auto">
          <a:xfrm flipH="1">
            <a:off x="2047461" y="4361973"/>
            <a:ext cx="3197664" cy="928970"/>
          </a:xfrm>
          <a:prstGeom prst="straightConnector1">
            <a:avLst/>
          </a:prstGeom>
          <a:solidFill>
            <a:schemeClr val="accent1"/>
          </a:solidFill>
          <a:ln w="22225" cap="flat" cmpd="sng" algn="ctr">
            <a:solidFill>
              <a:schemeClr val="tx1"/>
            </a:solidFill>
            <a:prstDash val="sysDash"/>
            <a:round/>
            <a:headEnd type="none" w="sm" len="sm"/>
            <a:tailEnd type="triangle" w="lg" len="lg"/>
          </a:ln>
          <a:effectLst/>
        </p:spPr>
      </p:cxnSp>
      <p:cxnSp>
        <p:nvCxnSpPr>
          <p:cNvPr id="33" name="Straight Arrow Connector 32"/>
          <p:cNvCxnSpPr/>
          <p:nvPr/>
        </p:nvCxnSpPr>
        <p:spPr bwMode="auto">
          <a:xfrm flipH="1">
            <a:off x="2077280" y="4379830"/>
            <a:ext cx="1816950" cy="595063"/>
          </a:xfrm>
          <a:prstGeom prst="straightConnector1">
            <a:avLst/>
          </a:prstGeom>
          <a:solidFill>
            <a:schemeClr val="accent1"/>
          </a:solidFill>
          <a:ln w="22225" cap="flat" cmpd="sng" algn="ctr">
            <a:solidFill>
              <a:schemeClr val="tx1"/>
            </a:solidFill>
            <a:prstDash val="sysDash"/>
            <a:round/>
            <a:headEnd type="none" w="sm" len="sm"/>
            <a:tailEnd type="triangle" w="lg" len="lg"/>
          </a:ln>
          <a:effectLst/>
        </p:spPr>
      </p:cxnSp>
      <p:cxnSp>
        <p:nvCxnSpPr>
          <p:cNvPr id="34" name="Straight Arrow Connector 33"/>
          <p:cNvCxnSpPr/>
          <p:nvPr/>
        </p:nvCxnSpPr>
        <p:spPr bwMode="auto">
          <a:xfrm flipH="1">
            <a:off x="2087219" y="3891749"/>
            <a:ext cx="541681" cy="827558"/>
          </a:xfrm>
          <a:prstGeom prst="straightConnector1">
            <a:avLst/>
          </a:prstGeom>
          <a:solidFill>
            <a:schemeClr val="accent1"/>
          </a:solidFill>
          <a:ln w="22225" cap="flat" cmpd="sng" algn="ctr">
            <a:solidFill>
              <a:schemeClr val="tx1"/>
            </a:solidFill>
            <a:prstDash val="sysDash"/>
            <a:round/>
            <a:headEnd type="none" w="sm" len="sm"/>
            <a:tailEnd type="triangle" w="lg" len="lg"/>
          </a:ln>
          <a:effectLst/>
        </p:spPr>
      </p:cxnSp>
      <p:sp>
        <p:nvSpPr>
          <p:cNvPr id="35" name="Rectangle 3"/>
          <p:cNvSpPr>
            <a:spLocks noChangeArrowheads="1"/>
          </p:cNvSpPr>
          <p:nvPr/>
        </p:nvSpPr>
        <p:spPr bwMode="auto">
          <a:xfrm>
            <a:off x="5193196" y="3647661"/>
            <a:ext cx="1908313" cy="637077"/>
          </a:xfrm>
          <a:prstGeom prst="rect">
            <a:avLst/>
          </a:prstGeom>
          <a:noFill/>
          <a:ln w="9525">
            <a:noFill/>
            <a:miter lim="800000"/>
            <a:headEnd/>
            <a:tailEnd/>
          </a:ln>
        </p:spPr>
        <p:txBody>
          <a:bodyPr/>
          <a:lstStyle/>
          <a:p>
            <a:pPr eaLnBrk="1" hangingPunct="1">
              <a:spcBef>
                <a:spcPts val="1800"/>
              </a:spcBef>
            </a:pPr>
            <a:r>
              <a:rPr lang="en-US" i="0" dirty="0" smtClean="0">
                <a:solidFill>
                  <a:schemeClr val="accent2"/>
                </a:solidFill>
                <a:latin typeface="Tahoma" pitchFamily="34" charset="0"/>
              </a:rPr>
              <a:t>Pump more groundwater</a:t>
            </a:r>
          </a:p>
        </p:txBody>
      </p:sp>
      <p:sp>
        <p:nvSpPr>
          <p:cNvPr id="41" name="Rectangle 3"/>
          <p:cNvSpPr>
            <a:spLocks noChangeArrowheads="1"/>
          </p:cNvSpPr>
          <p:nvPr/>
        </p:nvSpPr>
        <p:spPr bwMode="auto">
          <a:xfrm>
            <a:off x="3681041" y="3261660"/>
            <a:ext cx="1238829" cy="1118170"/>
          </a:xfrm>
          <a:prstGeom prst="rect">
            <a:avLst/>
          </a:prstGeom>
          <a:noFill/>
          <a:ln w="9525">
            <a:noFill/>
            <a:miter lim="800000"/>
            <a:headEnd/>
            <a:tailEnd/>
          </a:ln>
        </p:spPr>
        <p:txBody>
          <a:bodyPr/>
          <a:lstStyle/>
          <a:p>
            <a:pPr eaLnBrk="1" hangingPunct="1">
              <a:spcBef>
                <a:spcPts val="1800"/>
              </a:spcBef>
            </a:pPr>
            <a:r>
              <a:rPr lang="en-US" i="0" dirty="0" smtClean="0">
                <a:solidFill>
                  <a:srgbClr val="663300"/>
                </a:solidFill>
                <a:latin typeface="Tahoma" pitchFamily="34" charset="0"/>
              </a:rPr>
              <a:t>Fallow annual crops</a:t>
            </a:r>
          </a:p>
        </p:txBody>
      </p:sp>
      <p:sp>
        <p:nvSpPr>
          <p:cNvPr id="42" name="Rectangle 3"/>
          <p:cNvSpPr>
            <a:spLocks noChangeArrowheads="1"/>
          </p:cNvSpPr>
          <p:nvPr/>
        </p:nvSpPr>
        <p:spPr bwMode="auto">
          <a:xfrm>
            <a:off x="1709531" y="2956215"/>
            <a:ext cx="1618672" cy="1118170"/>
          </a:xfrm>
          <a:prstGeom prst="rect">
            <a:avLst/>
          </a:prstGeom>
          <a:noFill/>
          <a:ln w="9525">
            <a:noFill/>
            <a:miter lim="800000"/>
            <a:headEnd/>
            <a:tailEnd/>
          </a:ln>
        </p:spPr>
        <p:txBody>
          <a:bodyPr/>
          <a:lstStyle/>
          <a:p>
            <a:pPr eaLnBrk="1" hangingPunct="1">
              <a:spcBef>
                <a:spcPts val="1800"/>
              </a:spcBef>
            </a:pPr>
            <a:r>
              <a:rPr lang="en-US" i="0" dirty="0" smtClean="0">
                <a:solidFill>
                  <a:srgbClr val="C00000"/>
                </a:solidFill>
                <a:latin typeface="Tahoma" pitchFamily="34" charset="0"/>
              </a:rPr>
              <a:t>Purchase water for trees</a:t>
            </a:r>
          </a:p>
        </p:txBody>
      </p:sp>
      <p:sp>
        <p:nvSpPr>
          <p:cNvPr id="43" name="Rectangle 3"/>
          <p:cNvSpPr>
            <a:spLocks noChangeArrowheads="1"/>
          </p:cNvSpPr>
          <p:nvPr/>
        </p:nvSpPr>
        <p:spPr bwMode="auto">
          <a:xfrm>
            <a:off x="5956890" y="4462813"/>
            <a:ext cx="2232882" cy="458046"/>
          </a:xfrm>
          <a:prstGeom prst="rect">
            <a:avLst/>
          </a:prstGeom>
          <a:noFill/>
          <a:ln w="9525">
            <a:noFill/>
            <a:miter lim="800000"/>
            <a:headEnd/>
            <a:tailEnd/>
          </a:ln>
        </p:spPr>
        <p:txBody>
          <a:bodyPr/>
          <a:lstStyle/>
          <a:p>
            <a:pPr eaLnBrk="1" hangingPunct="1">
              <a:spcBef>
                <a:spcPts val="1800"/>
              </a:spcBef>
            </a:pPr>
            <a:r>
              <a:rPr lang="en-US" i="0" dirty="0" smtClean="0">
                <a:solidFill>
                  <a:schemeClr val="accent2">
                    <a:lumMod val="75000"/>
                  </a:schemeClr>
                </a:solidFill>
                <a:latin typeface="Tahoma" pitchFamily="34" charset="0"/>
              </a:rPr>
              <a:t>Delivery target</a:t>
            </a:r>
          </a:p>
        </p:txBody>
      </p:sp>
      <p:cxnSp>
        <p:nvCxnSpPr>
          <p:cNvPr id="44" name="Straight Arrow Connector 43"/>
          <p:cNvCxnSpPr/>
          <p:nvPr/>
        </p:nvCxnSpPr>
        <p:spPr bwMode="auto">
          <a:xfrm flipV="1">
            <a:off x="2040837" y="5519084"/>
            <a:ext cx="6406" cy="257818"/>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cxnSp>
        <p:nvCxnSpPr>
          <p:cNvPr id="47" name="Straight Arrow Connector 46"/>
          <p:cNvCxnSpPr/>
          <p:nvPr/>
        </p:nvCxnSpPr>
        <p:spPr bwMode="auto">
          <a:xfrm flipH="1">
            <a:off x="2157939" y="5438124"/>
            <a:ext cx="1847531" cy="194575"/>
          </a:xfrm>
          <a:prstGeom prst="straightConnector1">
            <a:avLst/>
          </a:prstGeom>
          <a:solidFill>
            <a:schemeClr val="accent1"/>
          </a:solidFill>
          <a:ln w="22225" cap="flat" cmpd="sng" algn="ctr">
            <a:solidFill>
              <a:schemeClr val="tx1"/>
            </a:solidFill>
            <a:prstDash val="sysDash"/>
            <a:round/>
            <a:headEnd type="none" w="sm" len="sm"/>
            <a:tailEnd type="triangle" w="lg" len="lg"/>
          </a:ln>
          <a:effectLst/>
        </p:spPr>
      </p:cxnSp>
      <p:sp>
        <p:nvSpPr>
          <p:cNvPr id="52" name="Rectangle 3"/>
          <p:cNvSpPr>
            <a:spLocks noChangeArrowheads="1"/>
          </p:cNvSpPr>
          <p:nvPr/>
        </p:nvSpPr>
        <p:spPr bwMode="auto">
          <a:xfrm>
            <a:off x="4027606" y="5179948"/>
            <a:ext cx="3198142" cy="637077"/>
          </a:xfrm>
          <a:prstGeom prst="rect">
            <a:avLst/>
          </a:prstGeom>
          <a:noFill/>
          <a:ln w="9525">
            <a:noFill/>
            <a:miter lim="800000"/>
            <a:headEnd/>
            <a:tailEnd/>
          </a:ln>
        </p:spPr>
        <p:txBody>
          <a:bodyPr/>
          <a:lstStyle/>
          <a:p>
            <a:pPr eaLnBrk="1" hangingPunct="1">
              <a:spcBef>
                <a:spcPts val="1800"/>
              </a:spcBef>
            </a:pPr>
            <a:r>
              <a:rPr lang="en-US" i="0" dirty="0" smtClean="0">
                <a:solidFill>
                  <a:schemeClr val="accent2"/>
                </a:solidFill>
                <a:latin typeface="Tahoma" pitchFamily="34" charset="0"/>
              </a:rPr>
              <a:t>Surface water delivery</a:t>
            </a:r>
          </a:p>
        </p:txBody>
      </p:sp>
    </p:spTree>
    <p:extLst>
      <p:ext uri="{BB962C8B-B14F-4D97-AF65-F5344CB8AC3E}">
        <p14:creationId xmlns:p14="http://schemas.microsoft.com/office/powerpoint/2010/main" val="408047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28</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144000" cy="758825"/>
          </a:xfrm>
        </p:spPr>
        <p:txBody>
          <a:bodyPr/>
          <a:lstStyle/>
          <a:p>
            <a:r>
              <a:rPr lang="en-US" sz="4000" dirty="0">
                <a:solidFill>
                  <a:srgbClr val="A50021"/>
                </a:solidFill>
                <a:latin typeface="Comic Sans MS" pitchFamily="66" charset="0"/>
              </a:rPr>
              <a:t>Metrics of </a:t>
            </a:r>
            <a:r>
              <a:rPr lang="en-US" sz="4000" dirty="0" smtClean="0">
                <a:solidFill>
                  <a:srgbClr val="A50021"/>
                </a:solidFill>
                <a:latin typeface="Comic Sans MS" pitchFamily="66" charset="0"/>
              </a:rPr>
              <a:t>Reliability</a:t>
            </a:r>
          </a:p>
        </p:txBody>
      </p:sp>
      <p:sp>
        <p:nvSpPr>
          <p:cNvPr id="25609" name="Rectangle 3"/>
          <p:cNvSpPr>
            <a:spLocks noChangeArrowheads="1"/>
          </p:cNvSpPr>
          <p:nvPr/>
        </p:nvSpPr>
        <p:spPr bwMode="auto">
          <a:xfrm>
            <a:off x="121138" y="1137574"/>
            <a:ext cx="8916129" cy="4407564"/>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u="sng" dirty="0" smtClean="0">
                <a:solidFill>
                  <a:srgbClr val="0000CC"/>
                </a:solidFill>
                <a:latin typeface="Tahoma" pitchFamily="34" charset="0"/>
              </a:rPr>
              <a:t>Many</a:t>
            </a:r>
            <a:r>
              <a:rPr lang="en-US" sz="3200" i="0" dirty="0" smtClean="0">
                <a:solidFill>
                  <a:srgbClr val="0000CC"/>
                </a:solidFill>
                <a:latin typeface="Tahoma" pitchFamily="34" charset="0"/>
              </a:rPr>
              <a:t> metrics proposed and used for different purposes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“Firm Yield” – 100% modelled reliability for historical inflow record</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Reliability for delivery target volume</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Robustness, resiliency, vulnerability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Expected annual damage</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Probability distributions of performance</a:t>
            </a: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a:p>
            <a:pPr marL="514350" indent="-514350" eaLnBrk="1" hangingPunct="1">
              <a:spcBef>
                <a:spcPts val="1800"/>
              </a:spcBef>
              <a:buFont typeface="+mj-lt"/>
              <a:buAutoNum type="arabicPeriod"/>
            </a:pPr>
            <a:endParaRPr lang="en-US" sz="3200" i="0" dirty="0" smtClean="0">
              <a:solidFill>
                <a:srgbClr val="0000CC"/>
              </a:solidFill>
              <a:latin typeface="Tahoma" pitchFamily="34" charset="0"/>
            </a:endParaRPr>
          </a:p>
        </p:txBody>
      </p:sp>
    </p:spTree>
    <p:extLst>
      <p:ext uri="{BB962C8B-B14F-4D97-AF65-F5344CB8AC3E}">
        <p14:creationId xmlns:p14="http://schemas.microsoft.com/office/powerpoint/2010/main" val="2559024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29</a:t>
            </a:fld>
            <a:endParaRPr lang="en-US" sz="1400" i="0" dirty="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9080500" cy="758825"/>
          </a:xfrm>
        </p:spPr>
        <p:txBody>
          <a:bodyPr/>
          <a:lstStyle/>
          <a:p>
            <a:r>
              <a:rPr lang="en-US" sz="4000" dirty="0" smtClean="0">
                <a:solidFill>
                  <a:srgbClr val="A50021"/>
                </a:solidFill>
                <a:latin typeface="Comic Sans MS" pitchFamily="66" charset="0"/>
              </a:rPr>
              <a:t>Climate change and reliability</a:t>
            </a:r>
          </a:p>
        </p:txBody>
      </p:sp>
      <p:sp>
        <p:nvSpPr>
          <p:cNvPr id="25609" name="Rectangle 3"/>
          <p:cNvSpPr>
            <a:spLocks noChangeArrowheads="1"/>
          </p:cNvSpPr>
          <p:nvPr/>
        </p:nvSpPr>
        <p:spPr bwMode="auto">
          <a:xfrm>
            <a:off x="306837" y="993103"/>
            <a:ext cx="8966372" cy="1654256"/>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More seasonal and inter-annual variability in surface water supplies – groundwater more important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598" y="2107097"/>
            <a:ext cx="6987402" cy="4750904"/>
          </a:xfrm>
          <a:prstGeom prst="rect">
            <a:avLst/>
          </a:prstGeom>
        </p:spPr>
      </p:pic>
      <p:sp>
        <p:nvSpPr>
          <p:cNvPr id="9" name="Rectangle 3"/>
          <p:cNvSpPr>
            <a:spLocks noChangeArrowheads="1"/>
          </p:cNvSpPr>
          <p:nvPr/>
        </p:nvSpPr>
        <p:spPr bwMode="auto">
          <a:xfrm>
            <a:off x="-1" y="6453404"/>
            <a:ext cx="2663687" cy="504392"/>
          </a:xfrm>
          <a:prstGeom prst="rect">
            <a:avLst/>
          </a:prstGeom>
          <a:noFill/>
          <a:ln w="9525">
            <a:noFill/>
            <a:miter lim="800000"/>
            <a:headEnd/>
            <a:tailEnd/>
          </a:ln>
        </p:spPr>
        <p:txBody>
          <a:bodyPr/>
          <a:lstStyle/>
          <a:p>
            <a:pPr eaLnBrk="1" hangingPunct="1">
              <a:spcBef>
                <a:spcPts val="1800"/>
              </a:spcBef>
            </a:pPr>
            <a:r>
              <a:rPr lang="en-US" sz="2000" i="0" dirty="0">
                <a:solidFill>
                  <a:schemeClr val="tx1"/>
                </a:solidFill>
                <a:latin typeface="Tahoma" pitchFamily="34" charset="0"/>
              </a:rPr>
              <a:t>f</a:t>
            </a:r>
            <a:r>
              <a:rPr lang="en-US" sz="2000" i="0" dirty="0" smtClean="0">
                <a:solidFill>
                  <a:schemeClr val="tx1"/>
                </a:solidFill>
                <a:latin typeface="Tahoma" pitchFamily="34" charset="0"/>
              </a:rPr>
              <a:t>rom DWR data 2015</a:t>
            </a:r>
          </a:p>
        </p:txBody>
      </p:sp>
    </p:spTree>
    <p:extLst>
      <p:ext uri="{BB962C8B-B14F-4D97-AF65-F5344CB8AC3E}">
        <p14:creationId xmlns:p14="http://schemas.microsoft.com/office/powerpoint/2010/main" val="217082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D66F285E-962F-4CB1-8359-D14E13FDCCD1}" type="slidenum">
              <a:rPr lang="en-US" sz="1400" i="0">
                <a:solidFill>
                  <a:schemeClr val="tx1"/>
                </a:solidFill>
                <a:latin typeface="+mn-lt"/>
              </a:rPr>
              <a:pPr algn="r">
                <a:defRPr/>
              </a:pPr>
              <a:t>3</a:t>
            </a:fld>
            <a:endParaRPr lang="en-US" sz="1400" i="0">
              <a:solidFill>
                <a:schemeClr val="tx1"/>
              </a:solidFill>
              <a:latin typeface="+mn-lt"/>
            </a:endParaRPr>
          </a:p>
        </p:txBody>
      </p:sp>
      <p:sp>
        <p:nvSpPr>
          <p:cNvPr id="17411" name="Rectangle 2"/>
          <p:cNvSpPr>
            <a:spLocks noGrp="1" noChangeArrowheads="1"/>
          </p:cNvSpPr>
          <p:nvPr>
            <p:ph type="title" idx="4294967295"/>
          </p:nvPr>
        </p:nvSpPr>
        <p:spPr>
          <a:xfrm>
            <a:off x="0" y="130175"/>
            <a:ext cx="9144000" cy="962025"/>
          </a:xfrm>
        </p:spPr>
        <p:txBody>
          <a:bodyPr/>
          <a:lstStyle/>
          <a:p>
            <a:pPr>
              <a:lnSpc>
                <a:spcPct val="110000"/>
              </a:lnSpc>
            </a:pPr>
            <a:r>
              <a:rPr lang="en-US" dirty="0" smtClean="0">
                <a:solidFill>
                  <a:srgbClr val="A50021"/>
                </a:solidFill>
                <a:latin typeface="Comic Sans MS" pitchFamily="66" charset="0"/>
              </a:rPr>
              <a:t>How we know our water supplies are mostly reliable.</a:t>
            </a:r>
          </a:p>
        </p:txBody>
      </p:sp>
      <p:pic>
        <p:nvPicPr>
          <p:cNvPr id="17412" name="Picture 2"/>
          <p:cNvPicPr>
            <a:picLocks noChangeAspect="1" noChangeArrowheads="1"/>
          </p:cNvPicPr>
          <p:nvPr/>
        </p:nvPicPr>
        <p:blipFill>
          <a:blip r:embed="rId3" cstate="print"/>
          <a:srcRect/>
          <a:stretch>
            <a:fillRect/>
          </a:stretch>
        </p:blipFill>
        <p:spPr bwMode="auto">
          <a:xfrm>
            <a:off x="1314450" y="1295213"/>
            <a:ext cx="6467475" cy="5497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82595"/>
          </a:xfrm>
        </p:spPr>
        <p:txBody>
          <a:bodyPr/>
          <a:lstStyle/>
          <a:p>
            <a:r>
              <a:rPr lang="en-US" sz="4000" dirty="0" smtClean="0">
                <a:solidFill>
                  <a:srgbClr val="C00000"/>
                </a:solidFill>
                <a:latin typeface="Comic Sans MS" pitchFamily="66" charset="0"/>
              </a:rPr>
              <a:t>Many Forms of “Non-Stationarity”</a:t>
            </a:r>
            <a:endParaRPr lang="en-US" sz="4000" dirty="0">
              <a:solidFill>
                <a:srgbClr val="C00000"/>
              </a:solidFill>
              <a:latin typeface="Comic Sans MS" pitchFamily="66" charset="0"/>
            </a:endParaRPr>
          </a:p>
        </p:txBody>
      </p:sp>
      <p:sp>
        <p:nvSpPr>
          <p:cNvPr id="3" name="Content Placeholder 2"/>
          <p:cNvSpPr>
            <a:spLocks noGrp="1"/>
          </p:cNvSpPr>
          <p:nvPr>
            <p:ph sz="half" idx="1"/>
          </p:nvPr>
        </p:nvSpPr>
        <p:spPr>
          <a:xfrm>
            <a:off x="258583" y="933122"/>
            <a:ext cx="4133850" cy="5772478"/>
          </a:xfrm>
        </p:spPr>
        <p:txBody>
          <a:bodyPr>
            <a:normAutofit fontScale="92500" lnSpcReduction="20000"/>
          </a:bodyPr>
          <a:lstStyle/>
          <a:p>
            <a:r>
              <a:rPr lang="en-US" dirty="0" smtClean="0">
                <a:solidFill>
                  <a:schemeClr val="accent6"/>
                </a:solidFill>
                <a:latin typeface="Arial" pitchFamily="34" charset="0"/>
                <a:cs typeface="Arial" pitchFamily="34" charset="0"/>
              </a:rPr>
              <a:t>Climate</a:t>
            </a:r>
          </a:p>
          <a:p>
            <a:pPr lvl="1"/>
            <a:r>
              <a:rPr lang="en-US" dirty="0" smtClean="0">
                <a:solidFill>
                  <a:schemeClr val="accent6"/>
                </a:solidFill>
                <a:latin typeface="Arial" pitchFamily="34" charset="0"/>
                <a:cs typeface="Arial" pitchFamily="34" charset="0"/>
              </a:rPr>
              <a:t>Sea level rise</a:t>
            </a:r>
          </a:p>
          <a:p>
            <a:pPr lvl="1"/>
            <a:r>
              <a:rPr lang="en-US" dirty="0" smtClean="0">
                <a:solidFill>
                  <a:schemeClr val="accent6"/>
                </a:solidFill>
                <a:latin typeface="Arial" pitchFamily="34" charset="0"/>
                <a:cs typeface="Arial" pitchFamily="34" charset="0"/>
              </a:rPr>
              <a:t>Warming </a:t>
            </a:r>
          </a:p>
          <a:p>
            <a:pPr lvl="1"/>
            <a:r>
              <a:rPr lang="en-US" dirty="0" smtClean="0">
                <a:solidFill>
                  <a:schemeClr val="accent6"/>
                </a:solidFill>
                <a:latin typeface="Arial" pitchFamily="34" charset="0"/>
                <a:cs typeface="Arial" pitchFamily="34" charset="0"/>
              </a:rPr>
              <a:t>Precipitation change</a:t>
            </a:r>
          </a:p>
          <a:p>
            <a:pPr lvl="1"/>
            <a:r>
              <a:rPr lang="en-US" dirty="0" smtClean="0">
                <a:solidFill>
                  <a:schemeClr val="accent6"/>
                </a:solidFill>
                <a:latin typeface="Arial" pitchFamily="34" charset="0"/>
                <a:cs typeface="Arial" pitchFamily="34" charset="0"/>
              </a:rPr>
              <a:t>Extreme whiplash</a:t>
            </a:r>
          </a:p>
          <a:p>
            <a:r>
              <a:rPr lang="en-US" dirty="0" smtClean="0">
                <a:solidFill>
                  <a:schemeClr val="accent6"/>
                </a:solidFill>
                <a:latin typeface="Arial" pitchFamily="34" charset="0"/>
                <a:cs typeface="Arial" pitchFamily="34" charset="0"/>
              </a:rPr>
              <a:t>Deterioration</a:t>
            </a:r>
          </a:p>
          <a:p>
            <a:pPr lvl="1"/>
            <a:r>
              <a:rPr lang="en-US" dirty="0" smtClean="0">
                <a:solidFill>
                  <a:schemeClr val="accent6"/>
                </a:solidFill>
                <a:latin typeface="Arial" pitchFamily="34" charset="0"/>
                <a:cs typeface="Arial" pitchFamily="34" charset="0"/>
              </a:rPr>
              <a:t>Aging infrastructure</a:t>
            </a:r>
          </a:p>
          <a:p>
            <a:pPr lvl="1"/>
            <a:r>
              <a:rPr lang="en-US" dirty="0" smtClean="0">
                <a:solidFill>
                  <a:schemeClr val="accent6"/>
                </a:solidFill>
                <a:latin typeface="Arial" pitchFamily="34" charset="0"/>
                <a:cs typeface="Arial" pitchFamily="34" charset="0"/>
              </a:rPr>
              <a:t>Contaminants – salts, nitrates, etc.</a:t>
            </a:r>
          </a:p>
          <a:p>
            <a:pPr lvl="1"/>
            <a:r>
              <a:rPr lang="en-US" dirty="0" smtClean="0">
                <a:solidFill>
                  <a:schemeClr val="accent6"/>
                </a:solidFill>
                <a:latin typeface="Arial" pitchFamily="34" charset="0"/>
                <a:cs typeface="Arial" pitchFamily="34" charset="0"/>
              </a:rPr>
              <a:t>Mining legacy</a:t>
            </a:r>
          </a:p>
          <a:p>
            <a:pPr lvl="1"/>
            <a:r>
              <a:rPr lang="en-US" dirty="0" smtClean="0">
                <a:solidFill>
                  <a:schemeClr val="accent6"/>
                </a:solidFill>
                <a:latin typeface="Arial" pitchFamily="34" charset="0"/>
                <a:cs typeface="Arial" pitchFamily="34" charset="0"/>
              </a:rPr>
              <a:t>Groundwater overdraft</a:t>
            </a:r>
          </a:p>
          <a:p>
            <a:pPr lvl="1"/>
            <a:r>
              <a:rPr lang="en-US" dirty="0" smtClean="0">
                <a:solidFill>
                  <a:schemeClr val="accent6"/>
                </a:solidFill>
                <a:latin typeface="Arial" pitchFamily="34" charset="0"/>
                <a:cs typeface="Arial" pitchFamily="34" charset="0"/>
              </a:rPr>
              <a:t>Earthquakes</a:t>
            </a:r>
          </a:p>
          <a:p>
            <a:pPr lvl="1"/>
            <a:r>
              <a:rPr lang="en-US" dirty="0" smtClean="0">
                <a:solidFill>
                  <a:schemeClr val="accent6"/>
                </a:solidFill>
                <a:latin typeface="Arial" pitchFamily="34" charset="0"/>
                <a:cs typeface="Arial" pitchFamily="34" charset="0"/>
              </a:rPr>
              <a:t>Sacramento-San Joaquin Delta</a:t>
            </a:r>
          </a:p>
        </p:txBody>
      </p:sp>
      <p:sp>
        <p:nvSpPr>
          <p:cNvPr id="4" name="Content Placeholder 3"/>
          <p:cNvSpPr>
            <a:spLocks noGrp="1"/>
          </p:cNvSpPr>
          <p:nvPr>
            <p:ph sz="half" idx="2"/>
          </p:nvPr>
        </p:nvSpPr>
        <p:spPr>
          <a:xfrm>
            <a:off x="4648200" y="905951"/>
            <a:ext cx="4495800" cy="5952047"/>
          </a:xfrm>
        </p:spPr>
        <p:txBody>
          <a:bodyPr>
            <a:normAutofit fontScale="92500" lnSpcReduction="20000"/>
          </a:bodyPr>
          <a:lstStyle/>
          <a:p>
            <a:r>
              <a:rPr lang="en-US" dirty="0" smtClean="0">
                <a:solidFill>
                  <a:schemeClr val="accent6"/>
                </a:solidFill>
                <a:latin typeface="Arial" pitchFamily="34" charset="0"/>
                <a:cs typeface="Arial" pitchFamily="34" charset="0"/>
              </a:rPr>
              <a:t>Water demands</a:t>
            </a:r>
          </a:p>
          <a:p>
            <a:pPr lvl="1"/>
            <a:r>
              <a:rPr lang="en-US" dirty="0" smtClean="0">
                <a:solidFill>
                  <a:schemeClr val="accent6"/>
                </a:solidFill>
                <a:latin typeface="Arial" pitchFamily="34" charset="0"/>
                <a:cs typeface="Arial" pitchFamily="34" charset="0"/>
              </a:rPr>
              <a:t>Crop commodity prices</a:t>
            </a:r>
          </a:p>
          <a:p>
            <a:pPr lvl="1"/>
            <a:r>
              <a:rPr lang="en-US" dirty="0" smtClean="0">
                <a:solidFill>
                  <a:schemeClr val="accent6"/>
                </a:solidFill>
                <a:latin typeface="Arial" pitchFamily="34" charset="0"/>
                <a:cs typeface="Arial" pitchFamily="34" charset="0"/>
              </a:rPr>
              <a:t>Conservation actions</a:t>
            </a:r>
            <a:endParaRPr lang="en-US" dirty="0">
              <a:solidFill>
                <a:schemeClr val="accent6"/>
              </a:solidFill>
              <a:latin typeface="Arial" pitchFamily="34" charset="0"/>
              <a:cs typeface="Arial" pitchFamily="34" charset="0"/>
            </a:endParaRPr>
          </a:p>
          <a:p>
            <a:pPr lvl="1"/>
            <a:r>
              <a:rPr lang="en-US" dirty="0">
                <a:solidFill>
                  <a:schemeClr val="accent6"/>
                </a:solidFill>
                <a:latin typeface="Arial" pitchFamily="34" charset="0"/>
                <a:cs typeface="Arial" pitchFamily="34" charset="0"/>
              </a:rPr>
              <a:t>Population growth and urbanization</a:t>
            </a:r>
          </a:p>
          <a:p>
            <a:r>
              <a:rPr lang="en-US" dirty="0" smtClean="0">
                <a:solidFill>
                  <a:schemeClr val="accent6"/>
                </a:solidFill>
                <a:latin typeface="Arial" pitchFamily="34" charset="0"/>
                <a:cs typeface="Arial" pitchFamily="34" charset="0"/>
              </a:rPr>
              <a:t>Ecosystems</a:t>
            </a:r>
          </a:p>
          <a:p>
            <a:pPr lvl="1"/>
            <a:r>
              <a:rPr lang="en-US" dirty="0" smtClean="0">
                <a:solidFill>
                  <a:schemeClr val="accent6"/>
                </a:solidFill>
                <a:latin typeface="Arial" pitchFamily="34" charset="0"/>
                <a:cs typeface="Arial" pitchFamily="34" charset="0"/>
              </a:rPr>
              <a:t>New invasive species</a:t>
            </a:r>
          </a:p>
          <a:p>
            <a:pPr lvl="1"/>
            <a:r>
              <a:rPr lang="en-US" dirty="0" smtClean="0">
                <a:solidFill>
                  <a:schemeClr val="accent6"/>
                </a:solidFill>
                <a:latin typeface="Arial" pitchFamily="34" charset="0"/>
                <a:cs typeface="Arial" pitchFamily="34" charset="0"/>
              </a:rPr>
              <a:t>Continued degradation</a:t>
            </a:r>
          </a:p>
          <a:p>
            <a:r>
              <a:rPr lang="en-US" dirty="0" smtClean="0">
                <a:solidFill>
                  <a:schemeClr val="accent6"/>
                </a:solidFill>
                <a:latin typeface="Arial" pitchFamily="34" charset="0"/>
                <a:cs typeface="Arial" pitchFamily="34" charset="0"/>
              </a:rPr>
              <a:t>Science and technology</a:t>
            </a:r>
          </a:p>
          <a:p>
            <a:pPr lvl="1"/>
            <a:r>
              <a:rPr lang="en-US" dirty="0" smtClean="0">
                <a:solidFill>
                  <a:schemeClr val="accent6"/>
                </a:solidFill>
                <a:latin typeface="Arial" pitchFamily="34" charset="0"/>
                <a:cs typeface="Arial" pitchFamily="34" charset="0"/>
              </a:rPr>
              <a:t>New chemicals</a:t>
            </a:r>
          </a:p>
          <a:p>
            <a:pPr lvl="1"/>
            <a:r>
              <a:rPr lang="en-US" dirty="0" smtClean="0">
                <a:solidFill>
                  <a:schemeClr val="accent6"/>
                </a:solidFill>
                <a:latin typeface="Arial" pitchFamily="34" charset="0"/>
                <a:cs typeface="Arial" pitchFamily="34" charset="0"/>
              </a:rPr>
              <a:t>New technologies</a:t>
            </a:r>
            <a:endParaRPr lang="en-US" dirty="0">
              <a:solidFill>
                <a:schemeClr val="accent6"/>
              </a:solidFill>
              <a:latin typeface="Arial" pitchFamily="34" charset="0"/>
              <a:cs typeface="Arial" pitchFamily="34" charset="0"/>
            </a:endParaRPr>
          </a:p>
          <a:p>
            <a:r>
              <a:rPr lang="en-US" dirty="0" smtClean="0">
                <a:solidFill>
                  <a:schemeClr val="accent6"/>
                </a:solidFill>
                <a:latin typeface="Arial" pitchFamily="34" charset="0"/>
                <a:cs typeface="Arial" pitchFamily="34" charset="0"/>
              </a:rPr>
              <a:t>Management</a:t>
            </a:r>
            <a:endParaRPr lang="en-US" dirty="0">
              <a:solidFill>
                <a:schemeClr val="accent6"/>
              </a:solidFill>
              <a:latin typeface="Arial" pitchFamily="34" charset="0"/>
              <a:cs typeface="Arial" pitchFamily="34" charset="0"/>
            </a:endParaRPr>
          </a:p>
          <a:p>
            <a:pPr lvl="1"/>
            <a:r>
              <a:rPr lang="en-US" dirty="0" smtClean="0">
                <a:solidFill>
                  <a:schemeClr val="accent6"/>
                </a:solidFill>
                <a:latin typeface="Arial" pitchFamily="34" charset="0"/>
                <a:cs typeface="Arial" pitchFamily="34" charset="0"/>
              </a:rPr>
              <a:t>Regulations</a:t>
            </a:r>
            <a:endParaRPr lang="en-US" dirty="0">
              <a:solidFill>
                <a:schemeClr val="accent6"/>
              </a:solidFill>
              <a:latin typeface="Arial" pitchFamily="34" charset="0"/>
              <a:cs typeface="Arial" pitchFamily="34" charset="0"/>
            </a:endParaRPr>
          </a:p>
          <a:p>
            <a:pPr lvl="1"/>
            <a:r>
              <a:rPr lang="en-US" dirty="0" smtClean="0">
                <a:solidFill>
                  <a:schemeClr val="accent6"/>
                </a:solidFill>
                <a:latin typeface="Arial" pitchFamily="34" charset="0"/>
                <a:cs typeface="Arial" pitchFamily="34" charset="0"/>
              </a:rPr>
              <a:t>Agreements</a:t>
            </a:r>
          </a:p>
          <a:p>
            <a:pPr lvl="1"/>
            <a:r>
              <a:rPr lang="en-US" dirty="0" smtClean="0">
                <a:solidFill>
                  <a:schemeClr val="accent6"/>
                </a:solidFill>
                <a:latin typeface="Arial" pitchFamily="34" charset="0"/>
                <a:cs typeface="Arial" pitchFamily="34" charset="0"/>
              </a:rPr>
              <a:t>Funding</a:t>
            </a:r>
          </a:p>
          <a:p>
            <a:pPr lvl="1"/>
            <a:r>
              <a:rPr lang="en-US" dirty="0" smtClean="0">
                <a:solidFill>
                  <a:schemeClr val="accent6"/>
                </a:solidFill>
                <a:latin typeface="Arial" pitchFamily="34" charset="0"/>
                <a:cs typeface="Arial" pitchFamily="34" charset="0"/>
              </a:rPr>
              <a:t>Storage operations</a:t>
            </a:r>
          </a:p>
          <a:p>
            <a:pPr lvl="1"/>
            <a:r>
              <a:rPr lang="en-US" dirty="0" smtClean="0">
                <a:solidFill>
                  <a:schemeClr val="accent6"/>
                </a:solidFill>
                <a:latin typeface="Arial" pitchFamily="34" charset="0"/>
                <a:cs typeface="Arial" pitchFamily="34" charset="0"/>
              </a:rPr>
              <a:t>Infrastructure capacities</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25"/>
          <a:stretch/>
        </p:blipFill>
        <p:spPr bwMode="auto">
          <a:xfrm>
            <a:off x="3467099" y="5398936"/>
            <a:ext cx="1595845" cy="14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97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31</a:t>
            </a:fld>
            <a:endParaRPr lang="en-US" sz="1400" i="0">
              <a:solidFill>
                <a:schemeClr val="tx1"/>
              </a:solidFill>
              <a:latin typeface="+mn-lt"/>
            </a:endParaRPr>
          </a:p>
        </p:txBody>
      </p:sp>
      <p:sp>
        <p:nvSpPr>
          <p:cNvPr id="25604" name="Rectangle 4"/>
          <p:cNvSpPr>
            <a:spLocks noGrp="1" noChangeArrowheads="1"/>
          </p:cNvSpPr>
          <p:nvPr>
            <p:ph type="title" idx="4294967295"/>
          </p:nvPr>
        </p:nvSpPr>
        <p:spPr>
          <a:xfrm>
            <a:off x="84482" y="0"/>
            <a:ext cx="9144000" cy="683833"/>
          </a:xfrm>
        </p:spPr>
        <p:txBody>
          <a:bodyPr/>
          <a:lstStyle/>
          <a:p>
            <a:r>
              <a:rPr lang="en-US" sz="4000" dirty="0" smtClean="0">
                <a:solidFill>
                  <a:srgbClr val="A50021"/>
                </a:solidFill>
                <a:latin typeface="Comic Sans MS" pitchFamily="66" charset="0"/>
              </a:rPr>
              <a:t>Some Issues and Lessons</a:t>
            </a:r>
          </a:p>
        </p:txBody>
      </p:sp>
      <p:sp>
        <p:nvSpPr>
          <p:cNvPr id="25609" name="Rectangle 3"/>
          <p:cNvSpPr>
            <a:spLocks noChangeArrowheads="1"/>
          </p:cNvSpPr>
          <p:nvPr/>
        </p:nvSpPr>
        <p:spPr bwMode="auto">
          <a:xfrm>
            <a:off x="168964" y="622362"/>
            <a:ext cx="8975035" cy="6021765"/>
          </a:xfrm>
          <a:prstGeom prst="rect">
            <a:avLst/>
          </a:prstGeom>
          <a:noFill/>
          <a:ln w="9525">
            <a:noFill/>
            <a:miter lim="800000"/>
            <a:headEnd/>
            <a:tailEnd/>
          </a:ln>
        </p:spPr>
        <p:txBody>
          <a:bodyPr/>
          <a:lstStyle/>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Reliability estimates integrate knowledge of system, demands, supplies, and operations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Reliability of components vs. reliability of system (Delta reliability vs. system reliability)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Portfolio reliability &amp; management are key</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Model results have both insights and “errors”</a:t>
            </a:r>
          </a:p>
          <a:p>
            <a:pPr marL="514350" indent="-514350" eaLnBrk="1" hangingPunct="1">
              <a:spcBef>
                <a:spcPts val="1800"/>
              </a:spcBef>
              <a:buFont typeface="+mj-lt"/>
              <a:buAutoNum type="arabicPeriod"/>
            </a:pPr>
            <a:r>
              <a:rPr lang="en-US" sz="3200" i="0" dirty="0">
                <a:solidFill>
                  <a:srgbClr val="0000CC"/>
                </a:solidFill>
                <a:latin typeface="Tahoma" pitchFamily="34" charset="0"/>
              </a:rPr>
              <a:t>Importance of </a:t>
            </a:r>
            <a:r>
              <a:rPr lang="en-US" sz="3200" i="0" dirty="0" smtClean="0">
                <a:solidFill>
                  <a:srgbClr val="0000CC"/>
                </a:solidFill>
                <a:latin typeface="Tahoma" pitchFamily="34" charset="0"/>
              </a:rPr>
              <a:t>interpretation and </a:t>
            </a:r>
            <a:r>
              <a:rPr lang="en-US" sz="3200" i="0" dirty="0">
                <a:solidFill>
                  <a:srgbClr val="0000CC"/>
                </a:solidFill>
                <a:latin typeface="Tahoma" pitchFamily="34" charset="0"/>
              </a:rPr>
              <a:t>insights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Non-stationarity has many forms</a:t>
            </a:r>
          </a:p>
          <a:p>
            <a:pPr marL="514350" indent="-514350" eaLnBrk="1" hangingPunct="1">
              <a:spcBef>
                <a:spcPts val="1800"/>
              </a:spcBef>
              <a:buFont typeface="+mj-lt"/>
              <a:buAutoNum type="arabicPeriod"/>
            </a:pPr>
            <a:r>
              <a:rPr lang="en-US" sz="3200" i="0" dirty="0" smtClean="0">
                <a:solidFill>
                  <a:srgbClr val="0000CC"/>
                </a:solidFill>
                <a:latin typeface="Tahoma" pitchFamily="34" charset="0"/>
              </a:rPr>
              <a:t>Demand interpreted delivery-reliability plots!</a:t>
            </a:r>
          </a:p>
        </p:txBody>
      </p:sp>
    </p:spTree>
    <p:extLst>
      <p:ext uri="{BB962C8B-B14F-4D97-AF65-F5344CB8AC3E}">
        <p14:creationId xmlns:p14="http://schemas.microsoft.com/office/powerpoint/2010/main" val="3156958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88844" y="278295"/>
            <a:ext cx="4184374" cy="1590261"/>
          </a:xfrm>
        </p:spPr>
        <p:txBody>
          <a:bodyPr/>
          <a:lstStyle/>
          <a:p>
            <a:r>
              <a:rPr lang="en-US" dirty="0" smtClean="0">
                <a:solidFill>
                  <a:srgbClr val="A50021"/>
                </a:solidFill>
                <a:latin typeface="Comic Sans MS" pitchFamily="66" charset="0"/>
              </a:rPr>
              <a:t>Suggested Readings</a:t>
            </a:r>
          </a:p>
        </p:txBody>
      </p:sp>
      <p:sp>
        <p:nvSpPr>
          <p:cNvPr id="48132" name="Rectangle 3"/>
          <p:cNvSpPr>
            <a:spLocks noGrp="1" noChangeArrowheads="1"/>
          </p:cNvSpPr>
          <p:nvPr>
            <p:ph type="body" idx="1"/>
          </p:nvPr>
        </p:nvSpPr>
        <p:spPr>
          <a:xfrm>
            <a:off x="99391" y="2902226"/>
            <a:ext cx="9044607" cy="3998843"/>
          </a:xfrm>
        </p:spPr>
        <p:txBody>
          <a:bodyPr rIns="0"/>
          <a:lstStyle/>
          <a:p>
            <a:pPr marL="285750" indent="-285750" defTabSz="960438">
              <a:spcBef>
                <a:spcPts val="0"/>
              </a:spcBef>
              <a:spcAft>
                <a:spcPct val="10000"/>
              </a:spcAft>
              <a:buClr>
                <a:srgbClr val="0000CC"/>
              </a:buClr>
              <a:buFontTx/>
              <a:buNone/>
            </a:pPr>
            <a:r>
              <a:rPr lang="en-US" sz="2000" dirty="0">
                <a:solidFill>
                  <a:srgbClr val="0000CC"/>
                </a:solidFill>
                <a:latin typeface="Arial" charset="0"/>
              </a:rPr>
              <a:t>Hazen, A. (1914), “Storage to be provided in impounding reservoirs for municipal water supply,” </a:t>
            </a:r>
            <a:r>
              <a:rPr lang="en-US" sz="2000" i="1" dirty="0">
                <a:solidFill>
                  <a:srgbClr val="0000CC"/>
                </a:solidFill>
                <a:latin typeface="Arial" charset="0"/>
              </a:rPr>
              <a:t>Transactions ASCE</a:t>
            </a:r>
            <a:r>
              <a:rPr lang="en-US" sz="2000" dirty="0">
                <a:solidFill>
                  <a:srgbClr val="0000CC"/>
                </a:solidFill>
                <a:latin typeface="Arial" charset="0"/>
              </a:rPr>
              <a:t>, Vol. 77, pp. 1539-1669.</a:t>
            </a:r>
          </a:p>
          <a:p>
            <a:pPr marL="285750" indent="-285750" defTabSz="960438">
              <a:spcBef>
                <a:spcPts val="0"/>
              </a:spcBef>
              <a:spcAft>
                <a:spcPct val="10000"/>
              </a:spcAft>
              <a:buClr>
                <a:srgbClr val="0000CC"/>
              </a:buClr>
              <a:buFontTx/>
              <a:buNone/>
            </a:pPr>
            <a:r>
              <a:rPr lang="en-US" sz="2000" dirty="0">
                <a:solidFill>
                  <a:srgbClr val="0000CC"/>
                </a:solidFill>
                <a:latin typeface="Arial" charset="0"/>
              </a:rPr>
              <a:t>Hirsch, R.M. (1978), Risk Analyses for A Water-Supply </a:t>
            </a:r>
            <a:r>
              <a:rPr lang="en-US" sz="2000" dirty="0" smtClean="0">
                <a:solidFill>
                  <a:srgbClr val="0000CC"/>
                </a:solidFill>
                <a:latin typeface="Arial" charset="0"/>
              </a:rPr>
              <a:t>System … , </a:t>
            </a:r>
            <a:r>
              <a:rPr lang="en-US" sz="2000" dirty="0">
                <a:solidFill>
                  <a:srgbClr val="0000CC"/>
                </a:solidFill>
                <a:latin typeface="Arial" charset="0"/>
              </a:rPr>
              <a:t>Open File Report 78-452, USGS</a:t>
            </a:r>
          </a:p>
          <a:p>
            <a:pPr marL="285750" indent="-285750" defTabSz="960438">
              <a:spcBef>
                <a:spcPts val="0"/>
              </a:spcBef>
              <a:spcAft>
                <a:spcPct val="10000"/>
              </a:spcAft>
              <a:buClr>
                <a:srgbClr val="0000CC"/>
              </a:buClr>
              <a:buNone/>
            </a:pPr>
            <a:r>
              <a:rPr lang="en-US" sz="2000" dirty="0">
                <a:solidFill>
                  <a:srgbClr val="0000CC"/>
                </a:solidFill>
                <a:latin typeface="Arial" charset="0"/>
              </a:rPr>
              <a:t>Kuria, F., Vogel, R.M., Uncertainty Analysis for Water Supply Reservoir Yields, </a:t>
            </a:r>
            <a:r>
              <a:rPr lang="en-US" sz="2000" i="1" dirty="0">
                <a:solidFill>
                  <a:srgbClr val="0000CC"/>
                </a:solidFill>
                <a:latin typeface="Arial" charset="0"/>
              </a:rPr>
              <a:t>J. of Hydrology</a:t>
            </a:r>
            <a:r>
              <a:rPr lang="en-US" sz="2000" dirty="0">
                <a:solidFill>
                  <a:srgbClr val="0000CC"/>
                </a:solidFill>
                <a:latin typeface="Arial" charset="0"/>
              </a:rPr>
              <a:t>, 2015.</a:t>
            </a:r>
          </a:p>
          <a:p>
            <a:pPr marL="285750" indent="-285750" defTabSz="960438">
              <a:spcBef>
                <a:spcPts val="0"/>
              </a:spcBef>
              <a:spcAft>
                <a:spcPct val="10000"/>
              </a:spcAft>
              <a:buClr>
                <a:srgbClr val="0000CC"/>
              </a:buClr>
              <a:buFontTx/>
              <a:buNone/>
            </a:pPr>
            <a:r>
              <a:rPr lang="en-US" sz="2000" dirty="0" smtClean="0">
                <a:solidFill>
                  <a:srgbClr val="0000CC"/>
                </a:solidFill>
                <a:latin typeface="Arial" charset="0"/>
              </a:rPr>
              <a:t>DWR, </a:t>
            </a:r>
            <a:r>
              <a:rPr lang="en-US" sz="2000" dirty="0">
                <a:solidFill>
                  <a:srgbClr val="0000CC"/>
                </a:solidFill>
                <a:latin typeface="Arial" charset="0"/>
              </a:rPr>
              <a:t>State Water Project Delivery Capability Report </a:t>
            </a:r>
            <a:r>
              <a:rPr lang="en-US" sz="2000" dirty="0" smtClean="0">
                <a:solidFill>
                  <a:srgbClr val="0000CC"/>
                </a:solidFill>
                <a:latin typeface="Arial" charset="0"/>
              </a:rPr>
              <a:t>2015.</a:t>
            </a:r>
          </a:p>
          <a:p>
            <a:pPr marL="285750" indent="-285750" defTabSz="960438">
              <a:spcBef>
                <a:spcPts val="0"/>
              </a:spcBef>
              <a:spcAft>
                <a:spcPct val="10000"/>
              </a:spcAft>
              <a:buClr>
                <a:srgbClr val="0000CC"/>
              </a:buClr>
              <a:buFontTx/>
              <a:buNone/>
            </a:pPr>
            <a:r>
              <a:rPr lang="en-US" sz="2000" dirty="0" smtClean="0">
                <a:solidFill>
                  <a:srgbClr val="0000CC"/>
                </a:solidFill>
                <a:latin typeface="Arial" charset="0"/>
              </a:rPr>
              <a:t>MWDSC, Technical Appendix, Integrated </a:t>
            </a:r>
            <a:r>
              <a:rPr lang="en-US" sz="2000" dirty="0">
                <a:solidFill>
                  <a:srgbClr val="0000CC"/>
                </a:solidFill>
                <a:latin typeface="Arial" charset="0"/>
              </a:rPr>
              <a:t>Water Resources Plan Update </a:t>
            </a:r>
            <a:r>
              <a:rPr lang="en-US" sz="2000" dirty="0" smtClean="0">
                <a:solidFill>
                  <a:srgbClr val="0000CC"/>
                </a:solidFill>
                <a:latin typeface="Arial" charset="0"/>
              </a:rPr>
              <a:t>2015</a:t>
            </a:r>
          </a:p>
          <a:p>
            <a:pPr marL="285750" indent="-285750" defTabSz="960438">
              <a:spcBef>
                <a:spcPts val="0"/>
              </a:spcBef>
              <a:spcAft>
                <a:spcPct val="10000"/>
              </a:spcAft>
              <a:buClr>
                <a:srgbClr val="0000CC"/>
              </a:buClr>
              <a:buFontTx/>
              <a:buNone/>
            </a:pPr>
            <a:r>
              <a:rPr lang="en-US" sz="2000" dirty="0" smtClean="0">
                <a:solidFill>
                  <a:srgbClr val="0000CC"/>
                </a:solidFill>
                <a:latin typeface="Arial" charset="0"/>
              </a:rPr>
              <a:t>MWDOC, Orange County Water </a:t>
            </a:r>
            <a:r>
              <a:rPr lang="en-US" sz="2000" dirty="0">
                <a:solidFill>
                  <a:srgbClr val="0000CC"/>
                </a:solidFill>
                <a:latin typeface="Arial" charset="0"/>
              </a:rPr>
              <a:t>Reliability </a:t>
            </a:r>
            <a:r>
              <a:rPr lang="en-US" sz="2000" dirty="0" smtClean="0">
                <a:solidFill>
                  <a:srgbClr val="0000CC"/>
                </a:solidFill>
                <a:latin typeface="Arial" charset="0"/>
              </a:rPr>
              <a:t>Study, December 2016</a:t>
            </a:r>
            <a:endParaRPr lang="en-US" sz="2000" dirty="0">
              <a:solidFill>
                <a:srgbClr val="0000CC"/>
              </a:solidFill>
              <a:latin typeface="Arial" charset="0"/>
            </a:endParaRPr>
          </a:p>
          <a:p>
            <a:pPr marL="285750" indent="-285750" defTabSz="960438">
              <a:spcBef>
                <a:spcPts val="0"/>
              </a:spcBef>
              <a:spcAft>
                <a:spcPct val="10000"/>
              </a:spcAft>
              <a:buClr>
                <a:srgbClr val="0000CC"/>
              </a:buClr>
              <a:buNone/>
            </a:pPr>
            <a:r>
              <a:rPr lang="en-US" sz="2000" dirty="0">
                <a:solidFill>
                  <a:srgbClr val="0000CC"/>
                </a:solidFill>
                <a:latin typeface="Arial" charset="0"/>
              </a:rPr>
              <a:t>Lund, J. "California’s Agric. &amp; Urban Water Supply Reliability and the Sacramento–San Joaquin Delta," </a:t>
            </a:r>
            <a:r>
              <a:rPr lang="en-US" sz="2000" i="1" dirty="0">
                <a:solidFill>
                  <a:srgbClr val="0000CC"/>
                </a:solidFill>
                <a:latin typeface="Arial" charset="0"/>
              </a:rPr>
              <a:t>SFEWS</a:t>
            </a:r>
            <a:r>
              <a:rPr lang="en-US" sz="2000" dirty="0">
                <a:solidFill>
                  <a:srgbClr val="0000CC"/>
                </a:solidFill>
                <a:latin typeface="Arial" charset="0"/>
              </a:rPr>
              <a:t>, October 2016.</a:t>
            </a:r>
          </a:p>
          <a:p>
            <a:pPr marL="285750" indent="-285750" defTabSz="960438">
              <a:spcBef>
                <a:spcPts val="0"/>
              </a:spcBef>
              <a:spcAft>
                <a:spcPct val="10000"/>
              </a:spcAft>
              <a:buClr>
                <a:srgbClr val="0000CC"/>
              </a:buClr>
              <a:buFontTx/>
              <a:buNone/>
            </a:pPr>
            <a:endParaRPr lang="en-US" sz="2000" dirty="0" smtClean="0">
              <a:solidFill>
                <a:srgbClr val="0000CC"/>
              </a:solidFill>
              <a:latin typeface="Arial"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0"/>
          <a:stretch/>
        </p:blipFill>
        <p:spPr>
          <a:xfrm>
            <a:off x="4453410" y="1"/>
            <a:ext cx="4501144" cy="2822712"/>
          </a:xfrm>
          <a:prstGeom prst="rect">
            <a:avLst/>
          </a:prstGeom>
        </p:spPr>
      </p:pic>
    </p:spTree>
    <p:extLst>
      <p:ext uri="{BB962C8B-B14F-4D97-AF65-F5344CB8AC3E}">
        <p14:creationId xmlns:p14="http://schemas.microsoft.com/office/powerpoint/2010/main" val="1717054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33</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952500" y="1"/>
            <a:ext cx="6553200" cy="1490870"/>
          </a:xfrm>
        </p:spPr>
        <p:txBody>
          <a:bodyPr/>
          <a:lstStyle/>
          <a:p>
            <a:r>
              <a:rPr lang="en-US" sz="4000" dirty="0" smtClean="0">
                <a:solidFill>
                  <a:srgbClr val="A50021"/>
                </a:solidFill>
                <a:latin typeface="Comic Sans MS" pitchFamily="66" charset="0"/>
              </a:rPr>
              <a:t>Is this true for us?</a:t>
            </a:r>
          </a:p>
        </p:txBody>
      </p:sp>
      <p:sp>
        <p:nvSpPr>
          <p:cNvPr id="25609" name="Rectangle 3"/>
          <p:cNvSpPr>
            <a:spLocks noChangeArrowheads="1"/>
          </p:cNvSpPr>
          <p:nvPr/>
        </p:nvSpPr>
        <p:spPr bwMode="auto">
          <a:xfrm>
            <a:off x="125129" y="1579350"/>
            <a:ext cx="8879723" cy="4407564"/>
          </a:xfrm>
          <a:prstGeom prst="rect">
            <a:avLst/>
          </a:prstGeom>
          <a:noFill/>
          <a:ln w="9525">
            <a:noFill/>
            <a:miter lim="800000"/>
            <a:headEnd/>
            <a:tailEnd/>
          </a:ln>
        </p:spPr>
        <p:txBody>
          <a:bodyPr/>
          <a:lstStyle/>
          <a:p>
            <a:pPr eaLnBrk="1" hangingPunct="1">
              <a:spcBef>
                <a:spcPts val="1800"/>
              </a:spcBef>
            </a:pPr>
            <a:r>
              <a:rPr lang="en-US" sz="2000" i="0" dirty="0" smtClean="0">
                <a:solidFill>
                  <a:srgbClr val="0000CC"/>
                </a:solidFill>
                <a:latin typeface="Tahoma" pitchFamily="34" charset="0"/>
              </a:rPr>
              <a:t>Richard Hamming, 1968</a:t>
            </a:r>
          </a:p>
          <a:p>
            <a:pPr eaLnBrk="1" hangingPunct="1">
              <a:spcBef>
                <a:spcPts val="1800"/>
              </a:spcBef>
            </a:pPr>
            <a:r>
              <a:rPr lang="en-US" sz="2000" i="0" dirty="0" smtClean="0">
                <a:solidFill>
                  <a:srgbClr val="0000CC"/>
                </a:solidFill>
                <a:latin typeface="Tahoma" pitchFamily="34" charset="0"/>
              </a:rPr>
              <a:t>“Indeed</a:t>
            </a:r>
            <a:r>
              <a:rPr lang="en-US" sz="2000" i="0" dirty="0">
                <a:solidFill>
                  <a:srgbClr val="0000CC"/>
                </a:solidFill>
                <a:latin typeface="Tahoma" pitchFamily="34" charset="0"/>
              </a:rPr>
              <a:t>, one of my major complaints about the computer field is that whereas Newton could say, "If I have seen a little farther than others, it is because I have stood on the shoulders of giants," I am forced to say, "Today we stand on each other's feet." </a:t>
            </a:r>
            <a:endParaRPr lang="en-US" sz="2000" i="0" dirty="0" smtClean="0">
              <a:solidFill>
                <a:srgbClr val="0000CC"/>
              </a:solidFill>
              <a:latin typeface="Tahoma" pitchFamily="34" charset="0"/>
            </a:endParaRPr>
          </a:p>
          <a:p>
            <a:pPr eaLnBrk="1" hangingPunct="1">
              <a:spcBef>
                <a:spcPts val="1800"/>
              </a:spcBef>
            </a:pPr>
            <a:r>
              <a:rPr lang="en-US" sz="2000" i="0" dirty="0" smtClean="0">
                <a:solidFill>
                  <a:srgbClr val="0000CC"/>
                </a:solidFill>
                <a:latin typeface="Tahoma" pitchFamily="34" charset="0"/>
              </a:rPr>
              <a:t>Perhaps </a:t>
            </a:r>
            <a:r>
              <a:rPr lang="en-US" sz="2000" i="0" dirty="0">
                <a:solidFill>
                  <a:srgbClr val="0000CC"/>
                </a:solidFill>
                <a:latin typeface="Tahoma" pitchFamily="34" charset="0"/>
              </a:rPr>
              <a:t>the central problem we face in all of computer science is how we are to get to the situation where we build on top of the work of others rather than redoing so much of it in a trivially different way. Science is supposed to be cumulative, not almost endless duplication of the same kind of things</a:t>
            </a:r>
            <a:r>
              <a:rPr lang="en-US" sz="2000" i="0" dirty="0" smtClean="0">
                <a:solidFill>
                  <a:srgbClr val="0000CC"/>
                </a:solidFill>
                <a:latin typeface="Tahoma" pitchFamily="34" charset="0"/>
              </a:rPr>
              <a:t>.”</a:t>
            </a:r>
          </a:p>
        </p:txBody>
      </p:sp>
    </p:spTree>
    <p:extLst>
      <p:ext uri="{BB962C8B-B14F-4D97-AF65-F5344CB8AC3E}">
        <p14:creationId xmlns:p14="http://schemas.microsoft.com/office/powerpoint/2010/main" val="114995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34508" y="1066802"/>
            <a:ext cx="4533292" cy="5708343"/>
          </a:xfrm>
        </p:spPr>
      </p:pic>
      <p:pic>
        <p:nvPicPr>
          <p:cNvPr id="1843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97566" y="1065939"/>
            <a:ext cx="4317310" cy="5679349"/>
          </a:xfrm>
        </p:spPr>
      </p:pic>
      <p:sp>
        <p:nvSpPr>
          <p:cNvPr id="18435" name="Title 4"/>
          <p:cNvSpPr>
            <a:spLocks noGrp="1"/>
          </p:cNvSpPr>
          <p:nvPr>
            <p:ph type="title"/>
          </p:nvPr>
        </p:nvSpPr>
        <p:spPr>
          <a:xfrm>
            <a:off x="0" y="1"/>
            <a:ext cx="9144000" cy="1024792"/>
          </a:xfrm>
        </p:spPr>
        <p:txBody>
          <a:bodyPr>
            <a:normAutofit fontScale="90000"/>
          </a:bodyPr>
          <a:lstStyle/>
          <a:p>
            <a:pPr algn="ctr"/>
            <a:r>
              <a:rPr lang="en-US" sz="4600" dirty="0" smtClean="0">
                <a:solidFill>
                  <a:srgbClr val="A50021"/>
                </a:solidFill>
                <a:latin typeface="Comic Sans MS" pitchFamily="66" charset="0"/>
              </a:rPr>
              <a:t>Complexity of Water in California</a:t>
            </a:r>
            <a:endParaRPr lang="en-US" sz="4600" dirty="0">
              <a:solidFill>
                <a:srgbClr val="A50021"/>
              </a:solidFill>
              <a:latin typeface="Comic Sans MS" pitchFamily="66" charset="0"/>
            </a:endParaRPr>
          </a:p>
        </p:txBody>
      </p:sp>
      <p:sp>
        <p:nvSpPr>
          <p:cNvPr id="2" name="Rectangle 1"/>
          <p:cNvSpPr/>
          <p:nvPr/>
        </p:nvSpPr>
        <p:spPr bwMode="auto">
          <a:xfrm>
            <a:off x="4667530" y="5867402"/>
            <a:ext cx="1352273" cy="903139"/>
          </a:xfrm>
          <a:prstGeom prst="rect">
            <a:avLst/>
          </a:prstGeom>
          <a:solidFill>
            <a:schemeClr val="bg1"/>
          </a:solidFill>
          <a:ln w="12700" cap="flat" cmpd="sng" algn="ctr">
            <a:noFill/>
            <a:prstDash val="solid"/>
            <a:round/>
            <a:headEnd type="none" w="sm" len="sm"/>
            <a:tailEnd type="none" w="sm" len="sm"/>
          </a:ln>
          <a:effectLst/>
        </p:spPr>
        <p:txBody>
          <a:bodyPr vert="horz" wrap="square" lIns="91425" tIns="45713" rIns="91425" bIns="45713" numCol="1" rtlCol="0" anchor="t" anchorCtr="0" compatLnSpc="1">
            <a:prstTxWarp prst="textNoShape">
              <a:avLst/>
            </a:prstTxWarp>
          </a:bodyPr>
          <a:lstStyle/>
          <a:p>
            <a:pPr defTabSz="914259" eaLnBrk="0"/>
            <a:endParaRPr lang="en-US" sz="2400" i="1">
              <a:solidFill>
                <a:srgbClr val="CC0000"/>
              </a:solidFill>
              <a:latin typeface="Arial" charset="0"/>
            </a:endParaRPr>
          </a:p>
        </p:txBody>
      </p:sp>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7" y="3018459"/>
            <a:ext cx="1198811" cy="75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166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967"/>
          <a:stretch/>
        </p:blipFill>
        <p:spPr>
          <a:xfrm>
            <a:off x="944963" y="515170"/>
            <a:ext cx="7398938" cy="6190430"/>
          </a:xfrm>
          <a:prstGeom prst="rect">
            <a:avLst/>
          </a:prstGeom>
        </p:spPr>
      </p:pic>
      <p:sp>
        <p:nvSpPr>
          <p:cNvPr id="17411" name="Rectangle 2"/>
          <p:cNvSpPr>
            <a:spLocks noGrp="1" noChangeArrowheads="1"/>
          </p:cNvSpPr>
          <p:nvPr>
            <p:ph type="title" idx="4294967295"/>
          </p:nvPr>
        </p:nvSpPr>
        <p:spPr>
          <a:xfrm>
            <a:off x="0" y="1"/>
            <a:ext cx="9144000" cy="626072"/>
          </a:xfrm>
          <a:solidFill>
            <a:schemeClr val="bg1"/>
          </a:solidFill>
        </p:spPr>
        <p:txBody>
          <a:bodyPr/>
          <a:lstStyle/>
          <a:p>
            <a:pPr>
              <a:lnSpc>
                <a:spcPct val="110000"/>
              </a:lnSpc>
            </a:pPr>
            <a:r>
              <a:rPr lang="en-US" sz="4008" dirty="0">
                <a:solidFill>
                  <a:srgbClr val="A50021"/>
                </a:solidFill>
                <a:latin typeface="Comic Sans MS" pitchFamily="66" charset="0"/>
              </a:rPr>
              <a:t>Sacramento Valley Precipitation</a:t>
            </a:r>
          </a:p>
        </p:txBody>
      </p:sp>
      <p:sp>
        <p:nvSpPr>
          <p:cNvPr id="5" name="Slide Number Placeholder 5"/>
          <p:cNvSpPr txBox="1">
            <a:spLocks noGrp="1"/>
          </p:cNvSpPr>
          <p:nvPr/>
        </p:nvSpPr>
        <p:spPr bwMode="auto">
          <a:xfrm>
            <a:off x="6553200" y="6248400"/>
            <a:ext cx="1905000" cy="457200"/>
          </a:xfrm>
          <a:prstGeom prst="rect">
            <a:avLst/>
          </a:prstGeom>
          <a:noFill/>
          <a:ln>
            <a:miter lim="800000"/>
            <a:headEnd/>
            <a:tailEnd/>
          </a:ln>
        </p:spPr>
        <p:txBody>
          <a:bodyPr lIns="91434" tIns="45717" rIns="91434" bIns="45717"/>
          <a:lstStyle/>
          <a:p>
            <a:pPr algn="r">
              <a:defRPr/>
            </a:pPr>
            <a:fld id="{D66F285E-962F-4CB1-8359-D14E13FDCCD1}" type="slidenum">
              <a:rPr lang="en-US" sz="1406">
                <a:solidFill>
                  <a:schemeClr val="tx1"/>
                </a:solidFill>
                <a:latin typeface="+mn-lt"/>
              </a:rPr>
              <a:pPr algn="r">
                <a:defRPr/>
              </a:pPr>
              <a:t>5</a:t>
            </a:fld>
            <a:endParaRPr lang="en-US" sz="1406">
              <a:solidFill>
                <a:schemeClr val="tx1"/>
              </a:solidFill>
              <a:latin typeface="+mn-lt"/>
            </a:endParaRPr>
          </a:p>
        </p:txBody>
      </p:sp>
      <p:sp>
        <p:nvSpPr>
          <p:cNvPr id="2" name="AutoShape 2" descr="Northern Sierra Precipitation: 8-Station Index Chart"/>
          <p:cNvSpPr>
            <a:spLocks noChangeAspect="1" noChangeArrowheads="1"/>
          </p:cNvSpPr>
          <p:nvPr/>
        </p:nvSpPr>
        <p:spPr bwMode="auto">
          <a:xfrm>
            <a:off x="155576" y="-3429000"/>
            <a:ext cx="7858125" cy="714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7" rIns="91434" bIns="45717" numCol="1" anchor="t" anchorCtr="0" compatLnSpc="1">
            <a:prstTxWarp prst="textNoShape">
              <a:avLst/>
            </a:prstTxWarp>
          </a:bodyPr>
          <a:lstStyle/>
          <a:p>
            <a:endParaRPr lang="en-US" sz="1687"/>
          </a:p>
        </p:txBody>
      </p:sp>
      <p:sp>
        <p:nvSpPr>
          <p:cNvPr id="6" name="TextBox 5"/>
          <p:cNvSpPr txBox="1"/>
          <p:nvPr/>
        </p:nvSpPr>
        <p:spPr>
          <a:xfrm>
            <a:off x="7906460" y="4701363"/>
            <a:ext cx="1237540" cy="1390439"/>
          </a:xfrm>
          <a:prstGeom prst="rect">
            <a:avLst/>
          </a:prstGeom>
          <a:noFill/>
        </p:spPr>
        <p:txBody>
          <a:bodyPr wrap="square" lIns="91434" tIns="45717" rIns="91434" bIns="45717" rtlCol="0">
            <a:spAutoFit/>
          </a:bodyPr>
          <a:lstStyle/>
          <a:p>
            <a:r>
              <a:rPr lang="en-US" sz="1687" i="0" dirty="0">
                <a:solidFill>
                  <a:schemeClr val="tx1"/>
                </a:solidFill>
              </a:rPr>
              <a:t>2014: </a:t>
            </a:r>
          </a:p>
          <a:p>
            <a:r>
              <a:rPr lang="en-US" sz="1687" i="0" dirty="0">
                <a:solidFill>
                  <a:schemeClr val="tx1"/>
                </a:solidFill>
              </a:rPr>
              <a:t>8</a:t>
            </a:r>
            <a:r>
              <a:rPr lang="en-US" sz="1687" i="0" baseline="30000" dirty="0">
                <a:solidFill>
                  <a:schemeClr val="tx1"/>
                </a:solidFill>
              </a:rPr>
              <a:t>th</a:t>
            </a:r>
            <a:r>
              <a:rPr lang="en-US" sz="1687" i="0" dirty="0">
                <a:solidFill>
                  <a:schemeClr val="tx1"/>
                </a:solidFill>
              </a:rPr>
              <a:t> driest in 106 years,</a:t>
            </a:r>
          </a:p>
          <a:p>
            <a:r>
              <a:rPr lang="en-US" sz="1687" i="0" dirty="0">
                <a:solidFill>
                  <a:schemeClr val="tx1"/>
                </a:solidFill>
              </a:rPr>
              <a:t>4</a:t>
            </a:r>
            <a:r>
              <a:rPr lang="en-US" sz="1687" i="0" baseline="30000" dirty="0">
                <a:solidFill>
                  <a:schemeClr val="tx1"/>
                </a:solidFill>
              </a:rPr>
              <a:t>th</a:t>
            </a:r>
            <a:r>
              <a:rPr lang="en-US" sz="1687" i="0" dirty="0">
                <a:solidFill>
                  <a:schemeClr val="tx1"/>
                </a:solidFill>
              </a:rPr>
              <a:t> driest in runoff</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246" y="946403"/>
            <a:ext cx="2856204" cy="2537941"/>
          </a:xfrm>
          <a:prstGeom prst="rect">
            <a:avLst/>
          </a:prstGeom>
        </p:spPr>
      </p:pic>
      <p:sp>
        <p:nvSpPr>
          <p:cNvPr id="7" name="TextBox 6"/>
          <p:cNvSpPr txBox="1"/>
          <p:nvPr/>
        </p:nvSpPr>
        <p:spPr>
          <a:xfrm>
            <a:off x="4687503" y="956576"/>
            <a:ext cx="1031051" cy="369332"/>
          </a:xfrm>
          <a:prstGeom prst="rect">
            <a:avLst/>
          </a:prstGeom>
          <a:noFill/>
        </p:spPr>
        <p:txBody>
          <a:bodyPr wrap="none" rtlCol="0">
            <a:spAutoFit/>
          </a:bodyPr>
          <a:lstStyle/>
          <a:p>
            <a:r>
              <a:rPr lang="en-US" sz="1800" i="0" dirty="0" smtClean="0">
                <a:solidFill>
                  <a:schemeClr val="tx1"/>
                </a:solidFill>
              </a:rPr>
              <a:t>2016-17</a:t>
            </a:r>
            <a:endParaRPr lang="en-US" sz="1800" i="0" dirty="0">
              <a:solidFill>
                <a:schemeClr val="tx1"/>
              </a:solidFill>
            </a:endParaRPr>
          </a:p>
        </p:txBody>
      </p:sp>
      <p:sp>
        <p:nvSpPr>
          <p:cNvPr id="10" name="TextBox 9"/>
          <p:cNvSpPr txBox="1"/>
          <p:nvPr/>
        </p:nvSpPr>
        <p:spPr>
          <a:xfrm>
            <a:off x="5598167" y="1341065"/>
            <a:ext cx="1031051" cy="369332"/>
          </a:xfrm>
          <a:prstGeom prst="rect">
            <a:avLst/>
          </a:prstGeom>
          <a:noFill/>
        </p:spPr>
        <p:txBody>
          <a:bodyPr wrap="none" rtlCol="0">
            <a:spAutoFit/>
          </a:bodyPr>
          <a:lstStyle/>
          <a:p>
            <a:r>
              <a:rPr lang="en-US" sz="1800" i="0" dirty="0" smtClean="0">
                <a:solidFill>
                  <a:schemeClr val="tx1"/>
                </a:solidFill>
              </a:rPr>
              <a:t>1982-83</a:t>
            </a:r>
            <a:endParaRPr lang="en-US" sz="1800" i="0" dirty="0">
              <a:solidFill>
                <a:schemeClr val="tx1"/>
              </a:solidFill>
            </a:endParaRPr>
          </a:p>
        </p:txBody>
      </p:sp>
      <p:sp>
        <p:nvSpPr>
          <p:cNvPr id="11" name="TextBox 10"/>
          <p:cNvSpPr txBox="1"/>
          <p:nvPr/>
        </p:nvSpPr>
        <p:spPr>
          <a:xfrm>
            <a:off x="6037617" y="3754334"/>
            <a:ext cx="1031051" cy="369332"/>
          </a:xfrm>
          <a:prstGeom prst="rect">
            <a:avLst/>
          </a:prstGeom>
          <a:noFill/>
        </p:spPr>
        <p:txBody>
          <a:bodyPr wrap="none" rtlCol="0">
            <a:spAutoFit/>
          </a:bodyPr>
          <a:lstStyle/>
          <a:p>
            <a:r>
              <a:rPr lang="en-US" sz="1800" i="0" dirty="0" smtClean="0">
                <a:solidFill>
                  <a:schemeClr val="tx1"/>
                </a:solidFill>
              </a:rPr>
              <a:t>2015-16</a:t>
            </a:r>
            <a:endParaRPr lang="en-US" sz="1800" i="0" dirty="0">
              <a:solidFill>
                <a:schemeClr val="tx1"/>
              </a:solidFill>
            </a:endParaRPr>
          </a:p>
        </p:txBody>
      </p:sp>
      <p:sp>
        <p:nvSpPr>
          <p:cNvPr id="12" name="TextBox 11"/>
          <p:cNvSpPr txBox="1"/>
          <p:nvPr/>
        </p:nvSpPr>
        <p:spPr>
          <a:xfrm>
            <a:off x="4754880" y="5628841"/>
            <a:ext cx="1031051" cy="369332"/>
          </a:xfrm>
          <a:prstGeom prst="rect">
            <a:avLst/>
          </a:prstGeom>
          <a:noFill/>
        </p:spPr>
        <p:txBody>
          <a:bodyPr wrap="none" rtlCol="0">
            <a:spAutoFit/>
          </a:bodyPr>
          <a:lstStyle/>
          <a:p>
            <a:r>
              <a:rPr lang="en-US" sz="1800" i="0" dirty="0" smtClean="0">
                <a:solidFill>
                  <a:schemeClr val="tx1"/>
                </a:solidFill>
              </a:rPr>
              <a:t>1976-77</a:t>
            </a:r>
            <a:endParaRPr lang="en-US" sz="1800" i="0" dirty="0">
              <a:solidFill>
                <a:schemeClr val="tx1"/>
              </a:solidFill>
            </a:endParaRPr>
          </a:p>
        </p:txBody>
      </p:sp>
      <p:sp>
        <p:nvSpPr>
          <p:cNvPr id="13" name="TextBox 12"/>
          <p:cNvSpPr txBox="1"/>
          <p:nvPr/>
        </p:nvSpPr>
        <p:spPr>
          <a:xfrm>
            <a:off x="6037618" y="4718496"/>
            <a:ext cx="1031051" cy="369332"/>
          </a:xfrm>
          <a:prstGeom prst="rect">
            <a:avLst/>
          </a:prstGeom>
          <a:noFill/>
        </p:spPr>
        <p:txBody>
          <a:bodyPr wrap="none" rtlCol="0">
            <a:spAutoFit/>
          </a:bodyPr>
          <a:lstStyle/>
          <a:p>
            <a:r>
              <a:rPr lang="en-US" sz="1800" i="0" dirty="0" smtClean="0">
                <a:solidFill>
                  <a:schemeClr val="tx1"/>
                </a:solidFill>
              </a:rPr>
              <a:t>2013-14</a:t>
            </a:r>
            <a:endParaRPr lang="en-US" sz="1800" i="0" dirty="0">
              <a:solidFill>
                <a:schemeClr val="tx1"/>
              </a:solidFill>
            </a:endParaRPr>
          </a:p>
        </p:txBody>
      </p:sp>
      <p:sp>
        <p:nvSpPr>
          <p:cNvPr id="14" name="TextBox 13"/>
          <p:cNvSpPr txBox="1"/>
          <p:nvPr/>
        </p:nvSpPr>
        <p:spPr>
          <a:xfrm>
            <a:off x="6037617" y="4287749"/>
            <a:ext cx="1031051" cy="369332"/>
          </a:xfrm>
          <a:prstGeom prst="rect">
            <a:avLst/>
          </a:prstGeom>
          <a:noFill/>
        </p:spPr>
        <p:txBody>
          <a:bodyPr wrap="none" rtlCol="0">
            <a:spAutoFit/>
          </a:bodyPr>
          <a:lstStyle/>
          <a:p>
            <a:r>
              <a:rPr lang="en-US" sz="1800" i="0" dirty="0" smtClean="0">
                <a:solidFill>
                  <a:schemeClr val="tx1"/>
                </a:solidFill>
              </a:rPr>
              <a:t>2014-15</a:t>
            </a:r>
            <a:endParaRPr lang="en-US" sz="1800" i="0" dirty="0">
              <a:solidFill>
                <a:schemeClr val="tx1"/>
              </a:solidFill>
            </a:endParaRPr>
          </a:p>
        </p:txBody>
      </p:sp>
      <p:sp>
        <p:nvSpPr>
          <p:cNvPr id="15" name="TextBox 14"/>
          <p:cNvSpPr txBox="1"/>
          <p:nvPr/>
        </p:nvSpPr>
        <p:spPr>
          <a:xfrm>
            <a:off x="6113693" y="2058852"/>
            <a:ext cx="1013932" cy="369332"/>
          </a:xfrm>
          <a:prstGeom prst="rect">
            <a:avLst/>
          </a:prstGeom>
          <a:noFill/>
        </p:spPr>
        <p:txBody>
          <a:bodyPr wrap="none" rtlCol="0">
            <a:spAutoFit/>
          </a:bodyPr>
          <a:lstStyle/>
          <a:p>
            <a:r>
              <a:rPr lang="en-US" sz="1800" i="0" dirty="0" smtClean="0">
                <a:solidFill>
                  <a:schemeClr val="tx1"/>
                </a:solidFill>
              </a:rPr>
              <a:t>2010-11</a:t>
            </a:r>
            <a:endParaRPr lang="en-US" sz="1800" i="0" dirty="0">
              <a:solidFill>
                <a:schemeClr val="tx1"/>
              </a:solidFill>
            </a:endParaRPr>
          </a:p>
        </p:txBody>
      </p:sp>
      <p:sp>
        <p:nvSpPr>
          <p:cNvPr id="16" name="TextBox 15"/>
          <p:cNvSpPr txBox="1"/>
          <p:nvPr/>
        </p:nvSpPr>
        <p:spPr>
          <a:xfrm>
            <a:off x="6096574" y="2840587"/>
            <a:ext cx="1031051" cy="369332"/>
          </a:xfrm>
          <a:prstGeom prst="rect">
            <a:avLst/>
          </a:prstGeom>
          <a:noFill/>
        </p:spPr>
        <p:txBody>
          <a:bodyPr wrap="none" rtlCol="0">
            <a:spAutoFit/>
          </a:bodyPr>
          <a:lstStyle/>
          <a:p>
            <a:r>
              <a:rPr lang="en-US" sz="1800" i="0" dirty="0" smtClean="0">
                <a:solidFill>
                  <a:schemeClr val="tx1"/>
                </a:solidFill>
              </a:rPr>
              <a:t>2015-16</a:t>
            </a:r>
            <a:endParaRPr lang="en-US" sz="1800" i="0" dirty="0">
              <a:solidFill>
                <a:schemeClr val="tx1"/>
              </a:solidFill>
            </a:endParaRPr>
          </a:p>
        </p:txBody>
      </p:sp>
    </p:spTree>
    <p:extLst>
      <p:ext uri="{BB962C8B-B14F-4D97-AF65-F5344CB8AC3E}">
        <p14:creationId xmlns:p14="http://schemas.microsoft.com/office/powerpoint/2010/main" val="1628781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055"/>
            <a:ext cx="9144000" cy="666678"/>
          </a:xfrm>
        </p:spPr>
        <p:txBody>
          <a:bodyPr/>
          <a:lstStyle/>
          <a:p>
            <a:r>
              <a:rPr lang="en-US" sz="4000" dirty="0" smtClean="0">
                <a:solidFill>
                  <a:srgbClr val="A50021"/>
                </a:solidFill>
                <a:latin typeface="Comic Sans MS" pitchFamily="66" charset="0"/>
              </a:rPr>
              <a:t>Most annual rainfall variability in US</a:t>
            </a:r>
            <a:endParaRPr lang="en-US" sz="4000" dirty="0">
              <a:solidFill>
                <a:srgbClr val="A50021"/>
              </a:solidFill>
              <a:latin typeface="Comic Sans MS" pitchFamily="66"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83" b="3968"/>
          <a:stretch/>
        </p:blipFill>
        <p:spPr bwMode="auto">
          <a:xfrm>
            <a:off x="635424" y="798490"/>
            <a:ext cx="7861622" cy="506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4680" y="5970433"/>
            <a:ext cx="7553176" cy="806082"/>
          </a:xfrm>
          <a:prstGeom prst="rect">
            <a:avLst/>
          </a:prstGeom>
        </p:spPr>
        <p:txBody>
          <a:bodyPr wrap="square" lIns="87078" tIns="43539" rIns="87078" bIns="43539">
            <a:spAutoFit/>
          </a:bodyPr>
          <a:lstStyle/>
          <a:p>
            <a:pPr algn="l"/>
            <a:r>
              <a:rPr lang="en-US" sz="1000" i="0" dirty="0">
                <a:solidFill>
                  <a:schemeClr val="tx1"/>
                </a:solidFill>
              </a:rPr>
              <a:t>SOURCE: Michael </a:t>
            </a:r>
            <a:r>
              <a:rPr lang="en-US" sz="1000" i="0" dirty="0" err="1">
                <a:solidFill>
                  <a:schemeClr val="tx1"/>
                </a:solidFill>
              </a:rPr>
              <a:t>Dettinger</a:t>
            </a:r>
            <a:r>
              <a:rPr lang="en-US" sz="1000" i="0" dirty="0">
                <a:solidFill>
                  <a:schemeClr val="tx1"/>
                </a:solidFill>
              </a:rPr>
              <a:t>, 2011. “Climate Change, Atmospheric Rivers, and Floods in California—A </a:t>
            </a:r>
            <a:r>
              <a:rPr lang="en-US" sz="1000" i="0" dirty="0" err="1">
                <a:solidFill>
                  <a:schemeClr val="tx1"/>
                </a:solidFill>
              </a:rPr>
              <a:t>Multimodel</a:t>
            </a:r>
            <a:r>
              <a:rPr lang="en-US" sz="1000" i="0" dirty="0">
                <a:solidFill>
                  <a:schemeClr val="tx1"/>
                </a:solidFill>
              </a:rPr>
              <a:t> Analysis of Storm Frequency and Magnitude Changes.” Journal of the American Water Resources Association 47(3):514-523.</a:t>
            </a:r>
          </a:p>
          <a:p>
            <a:pPr>
              <a:spcBef>
                <a:spcPts val="571"/>
              </a:spcBef>
            </a:pPr>
            <a:r>
              <a:rPr lang="en-US" sz="1000" i="0" dirty="0">
                <a:solidFill>
                  <a:schemeClr val="tx1"/>
                </a:solidFill>
              </a:rPr>
              <a:t>NOTES: Dots represent the coefficient of </a:t>
            </a:r>
            <a:r>
              <a:rPr lang="en-US" sz="1000" i="0" dirty="0" smtClean="0">
                <a:solidFill>
                  <a:schemeClr val="tx1"/>
                </a:solidFill>
              </a:rPr>
              <a:t>variation </a:t>
            </a:r>
            <a:r>
              <a:rPr lang="en-US" sz="1000" i="0" dirty="0">
                <a:solidFill>
                  <a:schemeClr val="tx1"/>
                </a:solidFill>
              </a:rPr>
              <a:t>of total annual precipitation at weather stations for </a:t>
            </a:r>
            <a:r>
              <a:rPr lang="en-US" sz="1000" i="0" dirty="0" smtClean="0">
                <a:solidFill>
                  <a:schemeClr val="tx1"/>
                </a:solidFill>
              </a:rPr>
              <a:t>1951-2008,  Larger values have </a:t>
            </a:r>
            <a:r>
              <a:rPr lang="en-US" sz="1000" i="0" dirty="0">
                <a:solidFill>
                  <a:schemeClr val="tx1"/>
                </a:solidFill>
              </a:rPr>
              <a:t>greater </a:t>
            </a:r>
            <a:r>
              <a:rPr lang="en-US" sz="1000" i="0" dirty="0" smtClean="0">
                <a:solidFill>
                  <a:schemeClr val="tx1"/>
                </a:solidFill>
              </a:rPr>
              <a:t>year-to-year </a:t>
            </a:r>
            <a:r>
              <a:rPr lang="en-US" sz="1000" i="0" dirty="0">
                <a:solidFill>
                  <a:schemeClr val="tx1"/>
                </a:solidFill>
              </a:rPr>
              <a:t>variability. </a:t>
            </a:r>
          </a:p>
        </p:txBody>
      </p:sp>
      <p:sp>
        <p:nvSpPr>
          <p:cNvPr id="3" name="Oval 2"/>
          <p:cNvSpPr/>
          <p:nvPr/>
        </p:nvSpPr>
        <p:spPr bwMode="auto">
          <a:xfrm rot="19773116">
            <a:off x="654542" y="2000457"/>
            <a:ext cx="1327601" cy="2147403"/>
          </a:xfrm>
          <a:prstGeom prst="ellipse">
            <a:avLst/>
          </a:prstGeom>
          <a:noFill/>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CC0000"/>
              </a:solidFill>
              <a:effectLst/>
              <a:latin typeface="Arial" charset="0"/>
            </a:endParaRPr>
          </a:p>
        </p:txBody>
      </p:sp>
      <p:sp>
        <p:nvSpPr>
          <p:cNvPr id="4" name="TextBox 3"/>
          <p:cNvSpPr txBox="1"/>
          <p:nvPr/>
        </p:nvSpPr>
        <p:spPr>
          <a:xfrm>
            <a:off x="2816392" y="4958366"/>
            <a:ext cx="3528723" cy="400110"/>
          </a:xfrm>
          <a:prstGeom prst="rect">
            <a:avLst/>
          </a:prstGeom>
          <a:solidFill>
            <a:schemeClr val="bg1"/>
          </a:solidFill>
        </p:spPr>
        <p:txBody>
          <a:bodyPr wrap="none" rtlCol="0">
            <a:spAutoFit/>
          </a:bodyPr>
          <a:lstStyle/>
          <a:p>
            <a:r>
              <a:rPr lang="en-US" sz="2000" i="0" dirty="0" smtClean="0">
                <a:solidFill>
                  <a:schemeClr val="tx1"/>
                </a:solidFill>
              </a:rPr>
              <a:t>Annual coefficient of variation</a:t>
            </a:r>
            <a:endParaRPr lang="en-US" sz="2000" i="0" dirty="0">
              <a:solidFill>
                <a:schemeClr val="tx1"/>
              </a:solidFill>
            </a:endParaRPr>
          </a:p>
        </p:txBody>
      </p:sp>
    </p:spTree>
    <p:extLst>
      <p:ext uri="{BB962C8B-B14F-4D97-AF65-F5344CB8AC3E}">
        <p14:creationId xmlns:p14="http://schemas.microsoft.com/office/powerpoint/2010/main" val="202676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990600" y="0"/>
            <a:ext cx="6737350" cy="769938"/>
          </a:xfrm>
          <a:prstGeom prst="rect">
            <a:avLst/>
          </a:prstGeom>
          <a:noFill/>
          <a:ln w="9525">
            <a:noFill/>
            <a:miter lim="800000"/>
            <a:headEnd/>
            <a:tailEnd/>
          </a:ln>
        </p:spPr>
        <p:txBody>
          <a:bodyPr wrap="none">
            <a:spAutoFit/>
          </a:bodyPr>
          <a:lstStyle/>
          <a:p>
            <a:r>
              <a:rPr lang="en-US" sz="4400" i="0" dirty="0">
                <a:solidFill>
                  <a:srgbClr val="A50021"/>
                </a:solidFill>
                <a:latin typeface="Comic Sans MS" panose="030F0702030302020204" pitchFamily="66" charset="0"/>
              </a:rPr>
              <a:t>Natural Runoff Variation</a:t>
            </a:r>
          </a:p>
        </p:txBody>
      </p:sp>
      <p:sp>
        <p:nvSpPr>
          <p:cNvPr id="19460" name="Text Box 6"/>
          <p:cNvSpPr txBox="1">
            <a:spLocks noChangeArrowheads="1"/>
          </p:cNvSpPr>
          <p:nvPr/>
        </p:nvSpPr>
        <p:spPr bwMode="auto">
          <a:xfrm>
            <a:off x="6805613" y="6521450"/>
            <a:ext cx="2338387" cy="336550"/>
          </a:xfrm>
          <a:prstGeom prst="rect">
            <a:avLst/>
          </a:prstGeom>
          <a:noFill/>
          <a:ln w="12700">
            <a:noFill/>
            <a:miter lim="800000"/>
            <a:headEnd type="none" w="sm" len="sm"/>
            <a:tailEnd type="none" w="sm" len="sm"/>
          </a:ln>
        </p:spPr>
        <p:txBody>
          <a:bodyPr wrap="none">
            <a:spAutoFit/>
          </a:bodyPr>
          <a:lstStyle/>
          <a:p>
            <a:r>
              <a:rPr lang="en-US" sz="1600" i="0">
                <a:solidFill>
                  <a:schemeClr val="tx1"/>
                </a:solidFill>
              </a:rPr>
              <a:t>Source: California DWR</a:t>
            </a:r>
          </a:p>
        </p:txBody>
      </p:sp>
      <p:sp>
        <p:nvSpPr>
          <p:cNvPr id="19461" name="Text Box 7"/>
          <p:cNvSpPr txBox="1">
            <a:spLocks noChangeArrowheads="1"/>
          </p:cNvSpPr>
          <p:nvPr/>
        </p:nvSpPr>
        <p:spPr bwMode="auto">
          <a:xfrm>
            <a:off x="0" y="6521450"/>
            <a:ext cx="2497138" cy="336550"/>
          </a:xfrm>
          <a:prstGeom prst="rect">
            <a:avLst/>
          </a:prstGeom>
          <a:noFill/>
          <a:ln w="12700">
            <a:noFill/>
            <a:miter lim="800000"/>
            <a:headEnd type="none" w="sm" len="sm"/>
            <a:tailEnd type="none" w="sm" len="sm"/>
          </a:ln>
        </p:spPr>
        <p:txBody>
          <a:bodyPr wrap="none">
            <a:spAutoFit/>
          </a:bodyPr>
          <a:lstStyle/>
          <a:p>
            <a:r>
              <a:rPr lang="en-US" sz="1600" i="0">
                <a:solidFill>
                  <a:schemeClr val="tx1"/>
                </a:solidFill>
              </a:rPr>
              <a:t>Unimpaired Delta Outflow</a:t>
            </a:r>
          </a:p>
        </p:txBody>
      </p:sp>
      <p:pic>
        <p:nvPicPr>
          <p:cNvPr id="19462" name="Picture 11"/>
          <p:cNvPicPr>
            <a:picLocks noChangeAspect="1" noChangeArrowheads="1"/>
          </p:cNvPicPr>
          <p:nvPr/>
        </p:nvPicPr>
        <p:blipFill>
          <a:blip r:embed="rId3" cstate="print"/>
          <a:srcRect l="1463" t="2602" r="1463" b="5203"/>
          <a:stretch>
            <a:fillRect/>
          </a:stretch>
        </p:blipFill>
        <p:spPr bwMode="auto">
          <a:xfrm>
            <a:off x="188913" y="1466850"/>
            <a:ext cx="8955087" cy="4783138"/>
          </a:xfrm>
          <a:prstGeom prst="rect">
            <a:avLst/>
          </a:prstGeom>
          <a:noFill/>
          <a:ln w="12700">
            <a:noFill/>
            <a:miter lim="800000"/>
            <a:headEnd type="none" w="sm" len="sm"/>
            <a:tailEnd type="none" w="sm" len="sm"/>
          </a:ln>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48354" y="661185"/>
            <a:ext cx="3752833" cy="2501115"/>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1"/>
          <p:cNvPicPr>
            <a:picLocks noChangeAspect="1" noChangeArrowheads="1"/>
          </p:cNvPicPr>
          <p:nvPr/>
        </p:nvPicPr>
        <p:blipFill>
          <a:blip r:embed="rId5" cstate="print"/>
          <a:srcRect/>
          <a:stretch>
            <a:fillRect/>
          </a:stretch>
        </p:blipFill>
        <p:spPr bwMode="auto">
          <a:xfrm>
            <a:off x="1462087" y="1624012"/>
            <a:ext cx="2906017" cy="1347787"/>
          </a:xfrm>
          <a:prstGeom prst="rect">
            <a:avLst/>
          </a:prstGeom>
          <a:noFill/>
          <a:ln w="9525">
            <a:noFill/>
            <a:miter lim="800000"/>
            <a:headEnd/>
            <a:tailEnd/>
          </a:ln>
          <a:effectLst/>
        </p:spPr>
      </p:pic>
    </p:spTree>
    <p:extLst>
      <p:ext uri="{BB962C8B-B14F-4D97-AF65-F5344CB8AC3E}">
        <p14:creationId xmlns:p14="http://schemas.microsoft.com/office/powerpoint/2010/main" val="107201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8</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206062"/>
            <a:ext cx="8989888" cy="758825"/>
          </a:xfrm>
        </p:spPr>
        <p:txBody>
          <a:bodyPr/>
          <a:lstStyle/>
          <a:p>
            <a:r>
              <a:rPr lang="en-US" sz="4000" dirty="0" smtClean="0">
                <a:solidFill>
                  <a:srgbClr val="A50021"/>
                </a:solidFill>
                <a:latin typeface="Comic Sans MS" pitchFamily="66" charset="0"/>
              </a:rPr>
              <a:t>Water Systems</a:t>
            </a:r>
          </a:p>
        </p:txBody>
      </p:sp>
      <p:pic>
        <p:nvPicPr>
          <p:cNvPr id="25602" name="Picture 3"/>
          <p:cNvPicPr>
            <a:picLocks noChangeAspect="1" noChangeArrowheads="1"/>
          </p:cNvPicPr>
          <p:nvPr/>
        </p:nvPicPr>
        <p:blipFill>
          <a:blip r:embed="rId3" cstate="print"/>
          <a:srcRect/>
          <a:stretch>
            <a:fillRect/>
          </a:stretch>
        </p:blipFill>
        <p:spPr bwMode="auto">
          <a:xfrm>
            <a:off x="4948213" y="1616690"/>
            <a:ext cx="4041675" cy="5088910"/>
          </a:xfrm>
          <a:prstGeom prst="rect">
            <a:avLst/>
          </a:prstGeom>
          <a:noFill/>
          <a:ln w="9525">
            <a:noFill/>
            <a:miter lim="800000"/>
            <a:headEnd/>
            <a:tailEnd/>
          </a:ln>
        </p:spPr>
      </p:pic>
      <p:sp>
        <p:nvSpPr>
          <p:cNvPr id="25609" name="Rectangle 3"/>
          <p:cNvSpPr>
            <a:spLocks noChangeArrowheads="1"/>
          </p:cNvSpPr>
          <p:nvPr/>
        </p:nvSpPr>
        <p:spPr bwMode="auto">
          <a:xfrm>
            <a:off x="108988" y="983855"/>
            <a:ext cx="8880900" cy="628658"/>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Simple:					Simplified:</a:t>
            </a:r>
          </a:p>
        </p:txBody>
      </p:sp>
      <p:grpSp>
        <p:nvGrpSpPr>
          <p:cNvPr id="7" name="Group 6"/>
          <p:cNvGrpSpPr/>
          <p:nvPr/>
        </p:nvGrpSpPr>
        <p:grpSpPr>
          <a:xfrm>
            <a:off x="383669" y="1876176"/>
            <a:ext cx="3990192" cy="3080809"/>
            <a:chOff x="0" y="0"/>
            <a:chExt cx="3159125" cy="2520950"/>
          </a:xfrm>
        </p:grpSpPr>
        <p:sp>
          <p:nvSpPr>
            <p:cNvPr id="9" name="Isosceles Triangle 8"/>
            <p:cNvSpPr/>
            <p:nvPr/>
          </p:nvSpPr>
          <p:spPr>
            <a:xfrm>
              <a:off x="1524000" y="463550"/>
              <a:ext cx="482600" cy="393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b="1" i="0">
                <a:solidFill>
                  <a:schemeClr val="accent4"/>
                </a:solidFill>
              </a:endParaRPr>
            </a:p>
          </p:txBody>
        </p:sp>
        <p:cxnSp>
          <p:nvCxnSpPr>
            <p:cNvPr id="10" name="Straight Arrow Connector 9"/>
            <p:cNvCxnSpPr/>
            <p:nvPr/>
          </p:nvCxnSpPr>
          <p:spPr>
            <a:xfrm flipH="1">
              <a:off x="1752600" y="0"/>
              <a:ext cx="755650" cy="46355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708150" y="825500"/>
              <a:ext cx="45719" cy="14097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52600" y="1047750"/>
              <a:ext cx="1149350" cy="45719"/>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8350" y="1003300"/>
              <a:ext cx="9842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0" y="635000"/>
              <a:ext cx="927100" cy="533400"/>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b="1" i="0">
                <a:solidFill>
                  <a:schemeClr val="accent4"/>
                </a:solidFill>
              </a:endParaRPr>
            </a:p>
          </p:txBody>
        </p:sp>
        <p:sp>
          <p:nvSpPr>
            <p:cNvPr id="15" name="Text Box 7"/>
            <p:cNvSpPr txBox="1"/>
            <p:nvPr/>
          </p:nvSpPr>
          <p:spPr>
            <a:xfrm>
              <a:off x="768350" y="1282700"/>
              <a:ext cx="5969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Urban</a:t>
              </a:r>
            </a:p>
          </p:txBody>
        </p:sp>
        <p:sp>
          <p:nvSpPr>
            <p:cNvPr id="16" name="Text Box 8"/>
            <p:cNvSpPr txBox="1"/>
            <p:nvPr/>
          </p:nvSpPr>
          <p:spPr>
            <a:xfrm>
              <a:off x="768350" y="1720850"/>
              <a:ext cx="5969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Farms</a:t>
              </a:r>
            </a:p>
          </p:txBody>
        </p:sp>
        <p:sp>
          <p:nvSpPr>
            <p:cNvPr id="17" name="Text Box 9"/>
            <p:cNvSpPr txBox="1"/>
            <p:nvPr/>
          </p:nvSpPr>
          <p:spPr>
            <a:xfrm>
              <a:off x="1492250" y="2235200"/>
              <a:ext cx="444500" cy="28575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Fish</a:t>
              </a:r>
            </a:p>
          </p:txBody>
        </p:sp>
        <p:cxnSp>
          <p:nvCxnSpPr>
            <p:cNvPr id="18" name="Straight Arrow Connector 17"/>
            <p:cNvCxnSpPr/>
            <p:nvPr/>
          </p:nvCxnSpPr>
          <p:spPr>
            <a:xfrm>
              <a:off x="285750" y="1168400"/>
              <a:ext cx="45719" cy="55245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5750" y="1282700"/>
              <a:ext cx="481965" cy="889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0200" y="1720850"/>
              <a:ext cx="438150" cy="11493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365250" y="1371600"/>
              <a:ext cx="3873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365250" y="1790700"/>
              <a:ext cx="387350" cy="457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 Box 15"/>
            <p:cNvSpPr txBox="1"/>
            <p:nvPr/>
          </p:nvSpPr>
          <p:spPr>
            <a:xfrm>
              <a:off x="2047875" y="178310"/>
              <a:ext cx="1111250" cy="2857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Surface water</a:t>
              </a:r>
            </a:p>
          </p:txBody>
        </p:sp>
        <p:sp>
          <p:nvSpPr>
            <p:cNvPr id="24" name="Text Box 16"/>
            <p:cNvSpPr txBox="1"/>
            <p:nvPr/>
          </p:nvSpPr>
          <p:spPr>
            <a:xfrm>
              <a:off x="6350" y="425450"/>
              <a:ext cx="1072474" cy="2857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Groundwater</a:t>
              </a:r>
            </a:p>
          </p:txBody>
        </p:sp>
        <p:sp>
          <p:nvSpPr>
            <p:cNvPr id="25" name="Text Box 17"/>
            <p:cNvSpPr txBox="1"/>
            <p:nvPr/>
          </p:nvSpPr>
          <p:spPr>
            <a:xfrm>
              <a:off x="1898650" y="825500"/>
              <a:ext cx="1219200" cy="50165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i="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Water imports and exports</a:t>
              </a:r>
            </a:p>
          </p:txBody>
        </p:sp>
      </p:grpSp>
    </p:spTree>
    <p:extLst>
      <p:ext uri="{BB962C8B-B14F-4D97-AF65-F5344CB8AC3E}">
        <p14:creationId xmlns:p14="http://schemas.microsoft.com/office/powerpoint/2010/main" val="311918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5089B9E-8B10-4463-8C39-EB4DEAB6C73C}" type="slidenum">
              <a:rPr lang="en-US" sz="1400" i="0">
                <a:solidFill>
                  <a:schemeClr val="tx1"/>
                </a:solidFill>
                <a:latin typeface="+mn-lt"/>
              </a:rPr>
              <a:pPr algn="r">
                <a:defRPr/>
              </a:pPr>
              <a:t>9</a:t>
            </a:fld>
            <a:endParaRPr lang="en-US" sz="1400" i="0">
              <a:solidFill>
                <a:schemeClr val="tx1"/>
              </a:solidFill>
              <a:latin typeface="+mn-lt"/>
            </a:endParaRPr>
          </a:p>
        </p:txBody>
      </p:sp>
      <p:sp>
        <p:nvSpPr>
          <p:cNvPr id="25605" name="Rectangle 11"/>
          <p:cNvSpPr>
            <a:spLocks noChangeArrowheads="1"/>
          </p:cNvSpPr>
          <p:nvPr/>
        </p:nvSpPr>
        <p:spPr bwMode="auto">
          <a:xfrm>
            <a:off x="4579203" y="5545138"/>
            <a:ext cx="1422400" cy="1312862"/>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4" name="Rectangle 4"/>
          <p:cNvSpPr>
            <a:spLocks noGrp="1" noChangeArrowheads="1"/>
          </p:cNvSpPr>
          <p:nvPr>
            <p:ph type="title" idx="4294967295"/>
          </p:nvPr>
        </p:nvSpPr>
        <p:spPr>
          <a:xfrm>
            <a:off x="0" y="89316"/>
            <a:ext cx="8989888" cy="758825"/>
          </a:xfrm>
        </p:spPr>
        <p:txBody>
          <a:bodyPr/>
          <a:lstStyle/>
          <a:p>
            <a:r>
              <a:rPr lang="en-US" sz="4000" dirty="0" smtClean="0">
                <a:solidFill>
                  <a:srgbClr val="A50021"/>
                </a:solidFill>
                <a:latin typeface="Comic Sans MS" pitchFamily="66" charset="0"/>
              </a:rPr>
              <a:t>Water Systems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063"/>
          <a:stretch/>
        </p:blipFill>
        <p:spPr>
          <a:xfrm>
            <a:off x="135446" y="1415289"/>
            <a:ext cx="9008554" cy="4969225"/>
          </a:xfrm>
          <a:prstGeom prst="rect">
            <a:avLst/>
          </a:prstGeom>
        </p:spPr>
      </p:pic>
      <p:sp>
        <p:nvSpPr>
          <p:cNvPr id="26" name="Rectangle 3"/>
          <p:cNvSpPr>
            <a:spLocks noChangeArrowheads="1"/>
          </p:cNvSpPr>
          <p:nvPr/>
        </p:nvSpPr>
        <p:spPr bwMode="auto">
          <a:xfrm>
            <a:off x="85343" y="848141"/>
            <a:ext cx="3044462" cy="628658"/>
          </a:xfrm>
          <a:prstGeom prst="rect">
            <a:avLst/>
          </a:prstGeom>
          <a:noFill/>
          <a:ln w="9525">
            <a:noFill/>
            <a:miter lim="800000"/>
            <a:headEnd/>
            <a:tailEnd/>
          </a:ln>
        </p:spPr>
        <p:txBody>
          <a:bodyPr/>
          <a:lstStyle/>
          <a:p>
            <a:pPr eaLnBrk="1" hangingPunct="1">
              <a:spcBef>
                <a:spcPts val="1800"/>
              </a:spcBef>
            </a:pPr>
            <a:r>
              <a:rPr lang="en-US" sz="3200" i="0" dirty="0" smtClean="0">
                <a:solidFill>
                  <a:srgbClr val="0000CC"/>
                </a:solidFill>
                <a:latin typeface="Tahoma" pitchFamily="34" charset="0"/>
              </a:rPr>
              <a:t>Orange County:</a:t>
            </a:r>
          </a:p>
        </p:txBody>
      </p:sp>
    </p:spTree>
    <p:extLst>
      <p:ext uri="{BB962C8B-B14F-4D97-AF65-F5344CB8AC3E}">
        <p14:creationId xmlns:p14="http://schemas.microsoft.com/office/powerpoint/2010/main" val="90055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CC0000"/>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32358</TotalTime>
  <Pages>18</Pages>
  <Words>1407</Words>
  <Application>Microsoft Office PowerPoint</Application>
  <PresentationFormat>Letter Paper (8.5x11 in)</PresentationFormat>
  <Paragraphs>298</Paragraphs>
  <Slides>33</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Comic Sans MS</vt:lpstr>
      <vt:lpstr>Helvetica</vt:lpstr>
      <vt:lpstr>Tahoma</vt:lpstr>
      <vt:lpstr>Times New Roman</vt:lpstr>
      <vt:lpstr>Blank Presentation</vt:lpstr>
      <vt:lpstr>Water Supply Reliability Estimation: an overview</vt:lpstr>
      <vt:lpstr>Outline</vt:lpstr>
      <vt:lpstr>How we know our water supplies are mostly reliable.</vt:lpstr>
      <vt:lpstr>Complexity of Water in California</vt:lpstr>
      <vt:lpstr>Sacramento Valley Precipitation</vt:lpstr>
      <vt:lpstr>Most annual rainfall variability in US</vt:lpstr>
      <vt:lpstr>PowerPoint Presentation</vt:lpstr>
      <vt:lpstr>Water Systems</vt:lpstr>
      <vt:lpstr>Water Systems</vt:lpstr>
      <vt:lpstr>PowerPoint Presentation</vt:lpstr>
      <vt:lpstr>San Diego water supply portfolio</vt:lpstr>
      <vt:lpstr>Local and Statewide Portfolio</vt:lpstr>
      <vt:lpstr>Water Demands</vt:lpstr>
      <vt:lpstr>Two Views of Water Demands</vt:lpstr>
      <vt:lpstr>PowerPoint Presentation</vt:lpstr>
      <vt:lpstr>Sources of Unreliability</vt:lpstr>
      <vt:lpstr>Representing Sources of Unreliability</vt:lpstr>
      <vt:lpstr>System Simulation Models</vt:lpstr>
      <vt:lpstr>Estimating System Reliability</vt:lpstr>
      <vt:lpstr>Model Results to Reliabilities</vt:lpstr>
      <vt:lpstr>Seasonal Operation Reliabilities</vt:lpstr>
      <vt:lpstr>Estimating System Reliability</vt:lpstr>
      <vt:lpstr>Modeling “Errors” Unavoidable</vt:lpstr>
      <vt:lpstr>SWP Delivery Capabilities Reports</vt:lpstr>
      <vt:lpstr>Orange County</vt:lpstr>
      <vt:lpstr>MWD’s Integrated Resources Plan</vt:lpstr>
      <vt:lpstr>Reliability in a Portfolio of Actions</vt:lpstr>
      <vt:lpstr>Metrics of Reliability</vt:lpstr>
      <vt:lpstr>Climate change and reliability</vt:lpstr>
      <vt:lpstr>Many Forms of “Non-Stationarity”</vt:lpstr>
      <vt:lpstr>Some Issues and Lessons</vt:lpstr>
      <vt:lpstr>Suggested Readings</vt:lpstr>
      <vt:lpstr>Is this true for us?</vt:lpstr>
    </vt:vector>
  </TitlesOfParts>
  <Company>Dept. of Civil and Envir. Engr.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CALVIN Model</dc:title>
  <dc:subject>California Water</dc:subject>
  <dc:creator>Jay R. Lund</dc:creator>
  <cp:lastModifiedBy>Jay Lund</cp:lastModifiedBy>
  <cp:revision>936</cp:revision>
  <cp:lastPrinted>2019-01-02T20:38:48Z</cp:lastPrinted>
  <dcterms:created xsi:type="dcterms:W3CDTF">1998-11-13T21:51:45Z</dcterms:created>
  <dcterms:modified xsi:type="dcterms:W3CDTF">2019-01-03T16:52:12Z</dcterms:modified>
</cp:coreProperties>
</file>